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256" r:id="rId2"/>
    <p:sldId id="277" r:id="rId3"/>
    <p:sldId id="280" r:id="rId4"/>
    <p:sldId id="281" r:id="rId5"/>
    <p:sldId id="270" r:id="rId6"/>
    <p:sldId id="267" r:id="rId7"/>
    <p:sldId id="272" r:id="rId8"/>
    <p:sldId id="263" r:id="rId9"/>
    <p:sldId id="274" r:id="rId10"/>
    <p:sldId id="286" r:id="rId11"/>
    <p:sldId id="287" r:id="rId12"/>
    <p:sldId id="288" r:id="rId13"/>
    <p:sldId id="284" r:id="rId14"/>
    <p:sldId id="285" r:id="rId15"/>
    <p:sldId id="282" r:id="rId16"/>
    <p:sldId id="283" r:id="rId17"/>
    <p:sldId id="290" r:id="rId18"/>
    <p:sldId id="289" r:id="rId19"/>
    <p:sldId id="261" r:id="rId20"/>
    <p:sldId id="258" r:id="rId21"/>
    <p:sldId id="275" r:id="rId22"/>
    <p:sldId id="259" r:id="rId23"/>
    <p:sldId id="260" r:id="rId24"/>
    <p:sldId id="276"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3A456A40-988C-4E83-9F0E-BF00B80AB385}" type="datetimeFigureOut">
              <a:rPr lang="en-US" smtClean="0"/>
              <a:t>9/13/2012</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E8EB9EB-B60C-419A-8BBD-39B9B07F902A}" type="slidenum">
              <a:rPr lang="en-US" smtClean="0"/>
              <a:t>‹#›</a:t>
            </a:fld>
            <a:endParaRPr lang="en-US" dirty="0"/>
          </a:p>
        </p:txBody>
      </p:sp>
    </p:spTree>
    <p:extLst>
      <p:ext uri="{BB962C8B-B14F-4D97-AF65-F5344CB8AC3E}">
        <p14:creationId xmlns:p14="http://schemas.microsoft.com/office/powerpoint/2010/main" val="1628555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86EE930E-FC66-41EC-A14D-048D7FB06536}" type="datetimeFigureOut">
              <a:rPr lang="en-US" smtClean="0"/>
              <a:t>9/13/2012</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4C7F1544-1035-4C2C-9C26-90610323ED08}" type="slidenum">
              <a:rPr lang="en-US" smtClean="0"/>
              <a:t>‹#›</a:t>
            </a:fld>
            <a:endParaRPr lang="en-US" dirty="0"/>
          </a:p>
        </p:txBody>
      </p:sp>
    </p:spTree>
    <p:extLst>
      <p:ext uri="{BB962C8B-B14F-4D97-AF65-F5344CB8AC3E}">
        <p14:creationId xmlns:p14="http://schemas.microsoft.com/office/powerpoint/2010/main" val="1903229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 lot more information</a:t>
            </a:r>
            <a:r>
              <a:rPr lang="en-US" baseline="0" dirty="0" smtClean="0"/>
              <a:t> about the online reporting, teacher resources etc but we are not going to focus on that at this time.</a:t>
            </a:r>
            <a:endParaRPr lang="en-US" dirty="0"/>
          </a:p>
        </p:txBody>
      </p:sp>
      <p:sp>
        <p:nvSpPr>
          <p:cNvPr id="4" name="Slide Number Placeholder 3"/>
          <p:cNvSpPr>
            <a:spLocks noGrp="1"/>
          </p:cNvSpPr>
          <p:nvPr>
            <p:ph type="sldNum" sz="quarter" idx="10"/>
          </p:nvPr>
        </p:nvSpPr>
        <p:spPr/>
        <p:txBody>
          <a:bodyPr/>
          <a:lstStyle/>
          <a:p>
            <a:fld id="{4C7F1544-1035-4C2C-9C26-90610323ED08}" type="slidenum">
              <a:rPr lang="en-US" smtClean="0"/>
              <a:t>7</a:t>
            </a:fld>
            <a:endParaRPr lang="en-US" dirty="0"/>
          </a:p>
        </p:txBody>
      </p:sp>
    </p:spTree>
    <p:extLst>
      <p:ext uri="{BB962C8B-B14F-4D97-AF65-F5344CB8AC3E}">
        <p14:creationId xmlns:p14="http://schemas.microsoft.com/office/powerpoint/2010/main" val="3622290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Pam and I should read page 9, also use sample rubrics</a:t>
            </a:r>
            <a:r>
              <a:rPr lang="en-US" baseline="0" dirty="0" smtClean="0"/>
              <a:t> for our rubrics</a:t>
            </a:r>
          </a:p>
          <a:p>
            <a:r>
              <a:rPr lang="en-US" baseline="0" dirty="0" smtClean="0"/>
              <a:t>Don’t go into detail with PT because that is mainly writing. Let’s show them that when we do the writing standards.</a:t>
            </a:r>
            <a:endParaRPr lang="en-US" dirty="0"/>
          </a:p>
        </p:txBody>
      </p:sp>
      <p:sp>
        <p:nvSpPr>
          <p:cNvPr id="4" name="Slide Number Placeholder 3"/>
          <p:cNvSpPr>
            <a:spLocks noGrp="1"/>
          </p:cNvSpPr>
          <p:nvPr>
            <p:ph type="sldNum" sz="quarter" idx="10"/>
          </p:nvPr>
        </p:nvSpPr>
        <p:spPr/>
        <p:txBody>
          <a:bodyPr/>
          <a:lstStyle/>
          <a:p>
            <a:fld id="{4C7F1544-1035-4C2C-9C26-90610323ED08}" type="slidenum">
              <a:rPr lang="en-US" smtClean="0"/>
              <a:t>8</a:t>
            </a:fld>
            <a:endParaRPr lang="en-US" dirty="0"/>
          </a:p>
        </p:txBody>
      </p:sp>
    </p:spTree>
    <p:extLst>
      <p:ext uri="{BB962C8B-B14F-4D97-AF65-F5344CB8AC3E}">
        <p14:creationId xmlns:p14="http://schemas.microsoft.com/office/powerpoint/2010/main" val="2255777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could use CC questions from ms or hs to see how they could do.</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C7F1544-1035-4C2C-9C26-90610323ED08}" type="slidenum">
              <a:rPr lang="en-US" smtClean="0"/>
              <a:t>20</a:t>
            </a:fld>
            <a:endParaRPr lang="en-US" dirty="0"/>
          </a:p>
        </p:txBody>
      </p:sp>
    </p:spTree>
    <p:extLst>
      <p:ext uri="{BB962C8B-B14F-4D97-AF65-F5344CB8AC3E}">
        <p14:creationId xmlns:p14="http://schemas.microsoft.com/office/powerpoint/2010/main" val="3854216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could use CC questions from ms or hs to see how they could do.</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C7F1544-1035-4C2C-9C26-90610323ED08}" type="slidenum">
              <a:rPr lang="en-US" smtClean="0"/>
              <a:t>21</a:t>
            </a:fld>
            <a:endParaRPr lang="en-US" dirty="0"/>
          </a:p>
        </p:txBody>
      </p:sp>
    </p:spTree>
    <p:extLst>
      <p:ext uri="{BB962C8B-B14F-4D97-AF65-F5344CB8AC3E}">
        <p14:creationId xmlns:p14="http://schemas.microsoft.com/office/powerpoint/2010/main" val="3854216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7F1544-1035-4C2C-9C26-90610323ED08}" type="slidenum">
              <a:rPr lang="en-US" smtClean="0"/>
              <a:t>23</a:t>
            </a:fld>
            <a:endParaRPr lang="en-US" dirty="0"/>
          </a:p>
        </p:txBody>
      </p:sp>
    </p:spTree>
    <p:extLst>
      <p:ext uri="{BB962C8B-B14F-4D97-AF65-F5344CB8AC3E}">
        <p14:creationId xmlns:p14="http://schemas.microsoft.com/office/powerpoint/2010/main" val="478315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a:t>
            </a:r>
            <a:r>
              <a:rPr lang="en-US" baseline="0" dirty="0" smtClean="0"/>
              <a:t> away from 80% activity… </a:t>
            </a:r>
            <a:r>
              <a:rPr lang="en-US" dirty="0" smtClean="0"/>
              <a:t>What I want</a:t>
            </a:r>
            <a:r>
              <a:rPr lang="en-US" baseline="0" dirty="0" smtClean="0"/>
              <a:t> you think about as you work with your kids this year (whether in enrichment, intervention, Z-day, whatever high school) is…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C7F1544-1035-4C2C-9C26-90610323ED08}" type="slidenum">
              <a:rPr lang="en-US" smtClean="0"/>
              <a:t>24</a:t>
            </a:fld>
            <a:endParaRPr lang="en-US" dirty="0"/>
          </a:p>
        </p:txBody>
      </p:sp>
    </p:spTree>
    <p:extLst>
      <p:ext uri="{BB962C8B-B14F-4D97-AF65-F5344CB8AC3E}">
        <p14:creationId xmlns:p14="http://schemas.microsoft.com/office/powerpoint/2010/main" val="687348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50442B6-C7EE-4F63-8E8B-FB2D3235C0B0}" type="datetimeFigureOut">
              <a:rPr lang="en-US" smtClean="0"/>
              <a:t>9/13/2012</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4EF91BD-6DD7-4859-BC04-4B6C70A1F869}"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0442B6-C7EE-4F63-8E8B-FB2D3235C0B0}" type="datetimeFigureOut">
              <a:rPr lang="en-US" smtClean="0"/>
              <a:t>9/13/2012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EF91BD-6DD7-4859-BC04-4B6C70A1F86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0442B6-C7EE-4F63-8E8B-FB2D3235C0B0}" type="datetimeFigureOut">
              <a:rPr lang="en-US" smtClean="0"/>
              <a:t>9/13/2012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EF91BD-6DD7-4859-BC04-4B6C70A1F86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50442B6-C7EE-4F63-8E8B-FB2D3235C0B0}" type="datetimeFigureOut">
              <a:rPr lang="en-US" smtClean="0"/>
              <a:t>9/13/2012</a:t>
            </a:fld>
            <a:endParaRPr lang="en-US" dirty="0"/>
          </a:p>
        </p:txBody>
      </p:sp>
      <p:sp>
        <p:nvSpPr>
          <p:cNvPr id="9" name="Slide Number Placeholder 8"/>
          <p:cNvSpPr>
            <a:spLocks noGrp="1"/>
          </p:cNvSpPr>
          <p:nvPr>
            <p:ph type="sldNum" sz="quarter" idx="15"/>
          </p:nvPr>
        </p:nvSpPr>
        <p:spPr/>
        <p:txBody>
          <a:bodyPr rtlCol="0"/>
          <a:lstStyle/>
          <a:p>
            <a:fld id="{54EF91BD-6DD7-4859-BC04-4B6C70A1F869}" type="slidenum">
              <a:rPr lang="en-US" smtClean="0"/>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50442B6-C7EE-4F63-8E8B-FB2D3235C0B0}" type="datetimeFigureOut">
              <a:rPr lang="en-US" smtClean="0"/>
              <a:t>9/13/2012</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54EF91BD-6DD7-4859-BC04-4B6C70A1F869}"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50442B6-C7EE-4F63-8E8B-FB2D3235C0B0}" type="datetimeFigureOut">
              <a:rPr lang="en-US" smtClean="0"/>
              <a:t>9/13/2012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EF91BD-6DD7-4859-BC04-4B6C70A1F869}" type="slidenum">
              <a:rPr lang="en-US" smtClean="0"/>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50442B6-C7EE-4F63-8E8B-FB2D3235C0B0}" type="datetimeFigureOut">
              <a:rPr lang="en-US" smtClean="0"/>
              <a:t>9/13/2012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EF91BD-6DD7-4859-BC04-4B6C70A1F869}" type="slidenum">
              <a:rPr lang="en-US" smtClean="0"/>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50442B6-C7EE-4F63-8E8B-FB2D3235C0B0}" type="datetimeFigureOut">
              <a:rPr lang="en-US" smtClean="0"/>
              <a:t>9/13/2012</a:t>
            </a:fld>
            <a:endParaRPr lang="en-US" dirty="0"/>
          </a:p>
        </p:txBody>
      </p:sp>
      <p:sp>
        <p:nvSpPr>
          <p:cNvPr id="7" name="Slide Number Placeholder 6"/>
          <p:cNvSpPr>
            <a:spLocks noGrp="1"/>
          </p:cNvSpPr>
          <p:nvPr>
            <p:ph type="sldNum" sz="quarter" idx="11"/>
          </p:nvPr>
        </p:nvSpPr>
        <p:spPr/>
        <p:txBody>
          <a:bodyPr rtlCol="0"/>
          <a:lstStyle/>
          <a:p>
            <a:fld id="{54EF91BD-6DD7-4859-BC04-4B6C70A1F869}" type="slidenum">
              <a:rPr lang="en-US" smtClean="0"/>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442B6-C7EE-4F63-8E8B-FB2D3235C0B0}" type="datetimeFigureOut">
              <a:rPr lang="en-US" smtClean="0"/>
              <a:t>9/13/2012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EF91BD-6DD7-4859-BC04-4B6C70A1F86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50442B6-C7EE-4F63-8E8B-FB2D3235C0B0}" type="datetimeFigureOut">
              <a:rPr lang="en-US" smtClean="0"/>
              <a:t>9/13/2012</a:t>
            </a:fld>
            <a:endParaRPr lang="en-US" dirty="0"/>
          </a:p>
        </p:txBody>
      </p:sp>
      <p:sp>
        <p:nvSpPr>
          <p:cNvPr id="22" name="Slide Number Placeholder 21"/>
          <p:cNvSpPr>
            <a:spLocks noGrp="1"/>
          </p:cNvSpPr>
          <p:nvPr>
            <p:ph type="sldNum" sz="quarter" idx="15"/>
          </p:nvPr>
        </p:nvSpPr>
        <p:spPr/>
        <p:txBody>
          <a:bodyPr rtlCol="0"/>
          <a:lstStyle/>
          <a:p>
            <a:fld id="{54EF91BD-6DD7-4859-BC04-4B6C70A1F869}" type="slidenum">
              <a:rPr lang="en-US" smtClean="0"/>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50442B6-C7EE-4F63-8E8B-FB2D3235C0B0}" type="datetimeFigureOut">
              <a:rPr lang="en-US" smtClean="0"/>
              <a:t>9/13/2012</a:t>
            </a:fld>
            <a:endParaRPr lang="en-US" dirty="0"/>
          </a:p>
        </p:txBody>
      </p:sp>
      <p:sp>
        <p:nvSpPr>
          <p:cNvPr id="18" name="Slide Number Placeholder 17"/>
          <p:cNvSpPr>
            <a:spLocks noGrp="1"/>
          </p:cNvSpPr>
          <p:nvPr>
            <p:ph type="sldNum" sz="quarter" idx="11"/>
          </p:nvPr>
        </p:nvSpPr>
        <p:spPr/>
        <p:txBody>
          <a:bodyPr rtlCol="0"/>
          <a:lstStyle/>
          <a:p>
            <a:fld id="{54EF91BD-6DD7-4859-BC04-4B6C70A1F869}" type="slidenum">
              <a:rPr lang="en-US" smtClean="0"/>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50442B6-C7EE-4F63-8E8B-FB2D3235C0B0}" type="datetimeFigureOut">
              <a:rPr lang="en-US" smtClean="0"/>
              <a:t>9/13/2012</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4EF91BD-6DD7-4859-BC04-4B6C70A1F86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ELA Common Core</a:t>
            </a:r>
            <a:endParaRPr lang="en-US" dirty="0"/>
          </a:p>
        </p:txBody>
      </p:sp>
      <p:sp>
        <p:nvSpPr>
          <p:cNvPr id="3" name="Subtitle 2"/>
          <p:cNvSpPr>
            <a:spLocks noGrp="1"/>
          </p:cNvSpPr>
          <p:nvPr>
            <p:ph type="subTitle" idx="1"/>
          </p:nvPr>
        </p:nvSpPr>
        <p:spPr/>
        <p:txBody>
          <a:bodyPr/>
          <a:lstStyle/>
          <a:p>
            <a:r>
              <a:rPr lang="en-US" dirty="0" smtClean="0"/>
              <a:t>September</a:t>
            </a:r>
            <a:endParaRPr lang="en-US" dirty="0"/>
          </a:p>
        </p:txBody>
      </p:sp>
    </p:spTree>
    <p:extLst>
      <p:ext uri="{BB962C8B-B14F-4D97-AF65-F5344CB8AC3E}">
        <p14:creationId xmlns:p14="http://schemas.microsoft.com/office/powerpoint/2010/main" val="2057719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3-5 Samples RL</a:t>
            </a:r>
            <a:endParaRPr lang="en-US" dirty="0"/>
          </a:p>
        </p:txBody>
      </p:sp>
      <p:sp>
        <p:nvSpPr>
          <p:cNvPr id="3" name="Content Placeholder 2"/>
          <p:cNvSpPr>
            <a:spLocks noGrp="1"/>
          </p:cNvSpPr>
          <p:nvPr>
            <p:ph sz="quarter" idx="1"/>
          </p:nvPr>
        </p:nvSpPr>
        <p:spPr/>
        <p:txBody>
          <a:bodyPr>
            <a:normAutofit/>
          </a:bodyPr>
          <a:lstStyle/>
          <a:p>
            <a:r>
              <a:rPr lang="en-US" dirty="0" smtClean="0"/>
              <a:t>RL3 Read the sentences below. Select a sentence from the passage that best supports each inference. Drag and drop the sentence into the box below the characteristic it best supports.</a:t>
            </a:r>
          </a:p>
          <a:p>
            <a:r>
              <a:rPr lang="en-US" dirty="0" smtClean="0"/>
              <a:t>RL9 Compare how the actions of the leaves in the poem are similar to the actions of the robin in the story.</a:t>
            </a:r>
          </a:p>
          <a:p>
            <a:r>
              <a:rPr lang="en-US" dirty="0" smtClean="0"/>
              <a:t>RL5 Explain how the organization of the poem into different stanzas helps the reader understand its meaning. Include examples from the poem to support your answer.</a:t>
            </a:r>
            <a:endParaRPr lang="en-US" dirty="0"/>
          </a:p>
        </p:txBody>
      </p:sp>
    </p:spTree>
    <p:extLst>
      <p:ext uri="{BB962C8B-B14F-4D97-AF65-F5344CB8AC3E}">
        <p14:creationId xmlns:p14="http://schemas.microsoft.com/office/powerpoint/2010/main" val="16298282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3-5 Samples RI</a:t>
            </a:r>
            <a:endParaRPr lang="en-US" dirty="0"/>
          </a:p>
        </p:txBody>
      </p:sp>
      <p:sp>
        <p:nvSpPr>
          <p:cNvPr id="3" name="Content Placeholder 2"/>
          <p:cNvSpPr>
            <a:spLocks noGrp="1"/>
          </p:cNvSpPr>
          <p:nvPr>
            <p:ph sz="quarter" idx="1"/>
          </p:nvPr>
        </p:nvSpPr>
        <p:spPr/>
        <p:txBody>
          <a:bodyPr>
            <a:normAutofit/>
          </a:bodyPr>
          <a:lstStyle/>
          <a:p>
            <a:r>
              <a:rPr lang="en-US" dirty="0" smtClean="0"/>
              <a:t>RI4 The author uses the pronouns “your” and “you.” Explain how these pronouns develop the idea that laws are important to the reader. Support your answer using details from the passage.</a:t>
            </a:r>
          </a:p>
          <a:p>
            <a:r>
              <a:rPr lang="en-US" dirty="0" smtClean="0"/>
              <a:t>RI4 </a:t>
            </a:r>
            <a:r>
              <a:rPr lang="en-US" dirty="0"/>
              <a:t>Read </a:t>
            </a:r>
            <a:r>
              <a:rPr lang="en-US" dirty="0" smtClean="0"/>
              <a:t>the </a:t>
            </a:r>
            <a:r>
              <a:rPr lang="en-US" dirty="0"/>
              <a:t>sentence from the stimulus text. </a:t>
            </a:r>
            <a:r>
              <a:rPr lang="en-US" dirty="0" smtClean="0"/>
              <a:t>Based </a:t>
            </a:r>
            <a:r>
              <a:rPr lang="en-US" dirty="0"/>
              <a:t>on the root word and suffix, what does </a:t>
            </a:r>
            <a:r>
              <a:rPr lang="en-US" b="1" dirty="0"/>
              <a:t>fearsome </a:t>
            </a:r>
            <a:r>
              <a:rPr lang="en-US" dirty="0"/>
              <a:t>mean? </a:t>
            </a:r>
            <a:endParaRPr lang="en-US" dirty="0" smtClean="0"/>
          </a:p>
          <a:p>
            <a:r>
              <a:rPr lang="en-US" dirty="0" smtClean="0"/>
              <a:t>RI5 Which of the two presentations of ideas were more effective in communicating the author’s ideas? Support your answer using information from the articles.</a:t>
            </a:r>
            <a:endParaRPr lang="en-US" dirty="0"/>
          </a:p>
          <a:p>
            <a:endParaRPr lang="en-US" dirty="0"/>
          </a:p>
        </p:txBody>
      </p:sp>
    </p:spTree>
    <p:extLst>
      <p:ext uri="{BB962C8B-B14F-4D97-AF65-F5344CB8AC3E}">
        <p14:creationId xmlns:p14="http://schemas.microsoft.com/office/powerpoint/2010/main" val="1305410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3-5 Sample PT</a:t>
            </a:r>
            <a:endParaRPr lang="en-US" dirty="0"/>
          </a:p>
        </p:txBody>
      </p:sp>
      <p:sp>
        <p:nvSpPr>
          <p:cNvPr id="3" name="Content Placeholder 2"/>
          <p:cNvSpPr>
            <a:spLocks noGrp="1"/>
          </p:cNvSpPr>
          <p:nvPr>
            <p:ph sz="quarter" idx="1"/>
          </p:nvPr>
        </p:nvSpPr>
        <p:spPr>
          <a:xfrm>
            <a:off x="457200" y="1143000"/>
            <a:ext cx="8229600" cy="4983163"/>
          </a:xfrm>
        </p:spPr>
        <p:txBody>
          <a:bodyPr>
            <a:normAutofit fontScale="92500" lnSpcReduction="10000"/>
          </a:bodyPr>
          <a:lstStyle/>
          <a:p>
            <a:pPr marL="0" indent="0">
              <a:buNone/>
            </a:pPr>
            <a:r>
              <a:rPr lang="en-US" b="1" i="1" dirty="0" smtClean="0"/>
              <a:t>Task </a:t>
            </a:r>
            <a:r>
              <a:rPr lang="en-US" b="1" i="1" dirty="0"/>
              <a:t>Overview (105 total minutes): </a:t>
            </a:r>
            <a:r>
              <a:rPr lang="en-US" dirty="0"/>
              <a:t>Title: Visiting the Dentist </a:t>
            </a:r>
            <a:endParaRPr lang="en-US" dirty="0" smtClean="0"/>
          </a:p>
          <a:p>
            <a:r>
              <a:rPr lang="en-US" b="1" i="1" dirty="0" smtClean="0"/>
              <a:t>Part </a:t>
            </a:r>
            <a:r>
              <a:rPr lang="en-US" b="1" i="1" dirty="0"/>
              <a:t>1 </a:t>
            </a:r>
            <a:r>
              <a:rPr lang="en-US" dirty="0"/>
              <a:t>(35 minutes): Ultimately tasked with writing an informational essay telling how to maintain good dental health, students will be introduced to the topic through watching a short video and reading two articles, taking notes on these sources. They will then respond to three constructed-response questions addressing the research skills of analyzing and evaluating information. </a:t>
            </a:r>
          </a:p>
          <a:p>
            <a:r>
              <a:rPr lang="en-US" b="1" i="1" dirty="0"/>
              <a:t>Part 2 </a:t>
            </a:r>
            <a:r>
              <a:rPr lang="en-US" dirty="0"/>
              <a:t>(70 minutes): Finally, students will work individually to compose a full-length informational essay telling how to maintain good dental health, referring to details from the video or the texts. Students may also refer to their notes or back to the video or passages as needed. Pre-writing, drafting and revising will be involved. </a:t>
            </a:r>
          </a:p>
          <a:p>
            <a:endParaRPr lang="en-US" dirty="0"/>
          </a:p>
        </p:txBody>
      </p:sp>
    </p:spTree>
    <p:extLst>
      <p:ext uri="{BB962C8B-B14F-4D97-AF65-F5344CB8AC3E}">
        <p14:creationId xmlns:p14="http://schemas.microsoft.com/office/powerpoint/2010/main" val="25101135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6 – 8 Samples</a:t>
            </a:r>
            <a:endParaRPr lang="en-US" sz="3600" dirty="0"/>
          </a:p>
        </p:txBody>
      </p:sp>
      <p:sp>
        <p:nvSpPr>
          <p:cNvPr id="3" name="Content Placeholder 2"/>
          <p:cNvSpPr>
            <a:spLocks noGrp="1"/>
          </p:cNvSpPr>
          <p:nvPr>
            <p:ph sz="quarter" idx="1"/>
          </p:nvPr>
        </p:nvSpPr>
        <p:spPr>
          <a:xfrm>
            <a:off x="457200" y="1066800"/>
            <a:ext cx="8229600" cy="5059363"/>
          </a:xfrm>
        </p:spPr>
        <p:txBody>
          <a:bodyPr>
            <a:normAutofit fontScale="85000" lnSpcReduction="10000"/>
          </a:bodyPr>
          <a:lstStyle/>
          <a:p>
            <a:r>
              <a:rPr lang="en-US" sz="2800" dirty="0" smtClean="0"/>
              <a:t>RL3 Which sentence from the passage best supports the idea that White Fang felt a sense of relief? (SR)</a:t>
            </a:r>
          </a:p>
          <a:p>
            <a:r>
              <a:rPr lang="en-US" sz="2800" dirty="0" smtClean="0"/>
              <a:t>RL5 Use details from the text to explain how time and memory are used to structure the story.  (CR3)</a:t>
            </a:r>
          </a:p>
          <a:p>
            <a:r>
              <a:rPr lang="en-US" sz="2800" dirty="0" smtClean="0"/>
              <a:t>RI2 Summarize what problem once existed </a:t>
            </a:r>
            <a:r>
              <a:rPr lang="en-US" sz="2800" dirty="0" smtClean="0"/>
              <a:t>for </a:t>
            </a:r>
            <a:r>
              <a:rPr lang="en-US" sz="2800" dirty="0" smtClean="0"/>
              <a:t>the people of Curve Lake and what the solution was. (CR2)</a:t>
            </a:r>
          </a:p>
          <a:p>
            <a:r>
              <a:rPr lang="en-US" sz="2800" dirty="0" smtClean="0"/>
              <a:t>RI2 Rearrange the statements into chronological order. (TE)</a:t>
            </a:r>
          </a:p>
          <a:p>
            <a:r>
              <a:rPr lang="en-US" sz="2800" dirty="0" smtClean="0"/>
              <a:t>RI3/6 The </a:t>
            </a:r>
            <a:r>
              <a:rPr lang="en-US" sz="2800" dirty="0"/>
              <a:t>author of the passage thinks that the medicine vending machine fulfills an unmet need in the Curve Lake community. Write 2–3 sentences explaining how the text supports the idea that the medicine vending machine fulfills an unmet need. </a:t>
            </a:r>
            <a:r>
              <a:rPr lang="en-US" sz="2800" dirty="0" smtClean="0"/>
              <a:t>(CR3)</a:t>
            </a:r>
            <a:r>
              <a:rPr lang="en-US" sz="2800" dirty="0"/>
              <a:t>	</a:t>
            </a:r>
          </a:p>
          <a:p>
            <a:endParaRPr lang="en-US" sz="2800" dirty="0" smtClean="0"/>
          </a:p>
          <a:p>
            <a:endParaRPr lang="en-US" dirty="0"/>
          </a:p>
        </p:txBody>
      </p:sp>
    </p:spTree>
    <p:extLst>
      <p:ext uri="{BB962C8B-B14F-4D97-AF65-F5344CB8AC3E}">
        <p14:creationId xmlns:p14="http://schemas.microsoft.com/office/powerpoint/2010/main" val="29829111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8 Sample Performance Task</a:t>
            </a:r>
            <a:endParaRPr lang="en-US" dirty="0"/>
          </a:p>
        </p:txBody>
      </p:sp>
      <p:sp>
        <p:nvSpPr>
          <p:cNvPr id="3" name="Content Placeholder 2"/>
          <p:cNvSpPr>
            <a:spLocks noGrp="1"/>
          </p:cNvSpPr>
          <p:nvPr>
            <p:ph sz="quarter" idx="1"/>
          </p:nvPr>
        </p:nvSpPr>
        <p:spPr/>
        <p:txBody>
          <a:bodyPr>
            <a:normAutofit/>
          </a:bodyPr>
          <a:lstStyle/>
          <a:p>
            <a:pPr marL="0" indent="0">
              <a:buNone/>
            </a:pPr>
            <a:r>
              <a:rPr lang="en-US" b="1" i="1" dirty="0"/>
              <a:t>Task Overview (105 total minutes): </a:t>
            </a:r>
            <a:r>
              <a:rPr lang="en-US" dirty="0"/>
              <a:t>Title: Developing Characters </a:t>
            </a:r>
            <a:endParaRPr lang="en-US" dirty="0" smtClean="0"/>
          </a:p>
          <a:p>
            <a:r>
              <a:rPr lang="en-US" b="1" i="1" dirty="0" smtClean="0"/>
              <a:t>Part </a:t>
            </a:r>
            <a:r>
              <a:rPr lang="en-US" b="1" dirty="0"/>
              <a:t>1 </a:t>
            </a:r>
            <a:r>
              <a:rPr lang="en-US" dirty="0"/>
              <a:t>(35 minutes): Ultimately tasked with writing their own narrative, students will read a chart, an article and four literary excerpts, taking notes on these sources. They will then respond to three questions about the sources. </a:t>
            </a:r>
            <a:endParaRPr lang="en-US" dirty="0" smtClean="0"/>
          </a:p>
          <a:p>
            <a:r>
              <a:rPr lang="en-US" b="1" i="1" dirty="0" smtClean="0"/>
              <a:t>Part </a:t>
            </a:r>
            <a:r>
              <a:rPr lang="en-US" b="1" i="1" dirty="0"/>
              <a:t>2 </a:t>
            </a:r>
            <a:r>
              <a:rPr lang="en-US" dirty="0"/>
              <a:t>(70 minutes): Students will work individually to compose full-length narratives, referring to their notes as needed. Pre-writing, drafting, and revising will be involved. 	</a:t>
            </a:r>
          </a:p>
          <a:p>
            <a:endParaRPr lang="en-US" dirty="0"/>
          </a:p>
        </p:txBody>
      </p:sp>
    </p:spTree>
    <p:extLst>
      <p:ext uri="{BB962C8B-B14F-4D97-AF65-F5344CB8AC3E}">
        <p14:creationId xmlns:p14="http://schemas.microsoft.com/office/powerpoint/2010/main" val="37965546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smtClean="0"/>
              <a:t>9-10 Samples RI</a:t>
            </a:r>
            <a:endParaRPr lang="en-US" dirty="0"/>
          </a:p>
        </p:txBody>
      </p:sp>
      <p:sp>
        <p:nvSpPr>
          <p:cNvPr id="3" name="Content Placeholder 2"/>
          <p:cNvSpPr>
            <a:spLocks noGrp="1"/>
          </p:cNvSpPr>
          <p:nvPr>
            <p:ph sz="quarter" idx="1"/>
          </p:nvPr>
        </p:nvSpPr>
        <p:spPr>
          <a:xfrm>
            <a:off x="457200" y="1219200"/>
            <a:ext cx="8229600" cy="5334000"/>
          </a:xfrm>
        </p:spPr>
        <p:txBody>
          <a:bodyPr>
            <a:normAutofit fontScale="25000" lnSpcReduction="20000"/>
          </a:bodyPr>
          <a:lstStyle/>
          <a:p>
            <a:r>
              <a:rPr lang="en-US" sz="9600" dirty="0" smtClean="0"/>
              <a:t>RI6/8 </a:t>
            </a:r>
            <a:r>
              <a:rPr lang="en-US" sz="9600" dirty="0"/>
              <a:t>Analyze President Kennedy’s beliefs about international relations at the time of his inauguration and how he expresses those views in this speech. Support your response using details from the text. </a:t>
            </a:r>
          </a:p>
          <a:p>
            <a:r>
              <a:rPr lang="en-US" sz="9600" dirty="0" smtClean="0"/>
              <a:t>RI6/8 </a:t>
            </a:r>
            <a:r>
              <a:rPr lang="en-US" sz="9600" dirty="0"/>
              <a:t>What is the author’s main purpose for writing this text? Analyze how the author uses language and other strategies to reinforce the main purpose? Support your response using specific details from the text. </a:t>
            </a:r>
            <a:endParaRPr lang="en-US" sz="9600" dirty="0" smtClean="0"/>
          </a:p>
          <a:p>
            <a:r>
              <a:rPr lang="en-US" sz="9600" dirty="0" smtClean="0"/>
              <a:t>RI2 </a:t>
            </a:r>
            <a:r>
              <a:rPr lang="en-US" sz="9600" dirty="0"/>
              <a:t>Summarize the main point the passage makes about Lincoln’s motivations for selecting his cabinet members. Support your summary with details from the text. 	</a:t>
            </a:r>
          </a:p>
          <a:p>
            <a:r>
              <a:rPr lang="en-US" sz="9600" dirty="0" smtClean="0"/>
              <a:t>RI3 One </a:t>
            </a:r>
            <a:r>
              <a:rPr lang="en-US" sz="9600" dirty="0"/>
              <a:t>of the most significant themes in President Kennedy’s speech is the importance of international collaboration. Click on the highlighted portions of the speech that directly support this conclusion. 	</a:t>
            </a:r>
          </a:p>
          <a:p>
            <a:pPr marL="0" indent="0">
              <a:buNone/>
            </a:pPr>
            <a:r>
              <a:rPr lang="en-US" dirty="0"/>
              <a:t>	</a:t>
            </a:r>
          </a:p>
          <a:p>
            <a:endParaRPr lang="en-US" dirty="0"/>
          </a:p>
          <a:p>
            <a:endParaRPr lang="en-US" dirty="0"/>
          </a:p>
          <a:p>
            <a:endParaRPr lang="en-US" dirty="0"/>
          </a:p>
        </p:txBody>
      </p:sp>
    </p:spTree>
    <p:extLst>
      <p:ext uri="{BB962C8B-B14F-4D97-AF65-F5344CB8AC3E}">
        <p14:creationId xmlns:p14="http://schemas.microsoft.com/office/powerpoint/2010/main" val="2724028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smtClean="0"/>
              <a:t>9-10 Samples RL</a:t>
            </a:r>
            <a:endParaRPr lang="en-US" dirty="0"/>
          </a:p>
        </p:txBody>
      </p:sp>
      <p:sp>
        <p:nvSpPr>
          <p:cNvPr id="3" name="Content Placeholder 2"/>
          <p:cNvSpPr>
            <a:spLocks noGrp="1"/>
          </p:cNvSpPr>
          <p:nvPr>
            <p:ph sz="quarter" idx="1"/>
          </p:nvPr>
        </p:nvSpPr>
        <p:spPr>
          <a:xfrm>
            <a:off x="457200" y="1219200"/>
            <a:ext cx="8229600" cy="4906963"/>
          </a:xfrm>
        </p:spPr>
        <p:txBody>
          <a:bodyPr>
            <a:normAutofit fontScale="25000" lnSpcReduction="20000"/>
          </a:bodyPr>
          <a:lstStyle/>
          <a:p>
            <a:r>
              <a:rPr lang="en-US" sz="9600" dirty="0" smtClean="0"/>
              <a:t>RL2 During </a:t>
            </a:r>
            <a:r>
              <a:rPr lang="en-US" sz="9600" dirty="0"/>
              <a:t>the course of this story, the pendulum undergoes a major transformation. What lesson does he learn, and how does the dial help him reach this new understanding? Use details from the story to support your response. </a:t>
            </a:r>
            <a:endParaRPr lang="en-US" sz="9600" dirty="0" smtClean="0"/>
          </a:p>
          <a:p>
            <a:r>
              <a:rPr lang="en-US" sz="9600" dirty="0" smtClean="0"/>
              <a:t>RL4 Which </a:t>
            </a:r>
            <a:r>
              <a:rPr lang="en-US" sz="9600" dirty="0"/>
              <a:t>words from the poem are intended to emphasize Barbara Frietchie’s advanced age</a:t>
            </a:r>
            <a:r>
              <a:rPr lang="en-US" sz="9600" dirty="0" smtClean="0"/>
              <a:t>?</a:t>
            </a:r>
          </a:p>
          <a:p>
            <a:r>
              <a:rPr lang="en-US" sz="9600" dirty="0" smtClean="0"/>
              <a:t>RL5/7 </a:t>
            </a:r>
            <a:r>
              <a:rPr lang="en-US" sz="9600" dirty="0"/>
              <a:t>In paragraphs 1 and 2, the narrator provides two general observations about human behavior. Explain the effect this beginning has on the reader’s interpretation of the interaction between Mr. and Mrs. </a:t>
            </a:r>
            <a:r>
              <a:rPr lang="en-US" sz="9600" dirty="0"/>
              <a:t>Bennet</a:t>
            </a:r>
            <a:r>
              <a:rPr lang="en-US" sz="9600" dirty="0"/>
              <a:t>. Support your answer using details from the passage. </a:t>
            </a:r>
          </a:p>
          <a:p>
            <a:r>
              <a:rPr lang="en-US" sz="9600" dirty="0" smtClean="0"/>
              <a:t>RL5/7  </a:t>
            </a:r>
            <a:r>
              <a:rPr lang="en-US" sz="9600" dirty="0"/>
              <a:t>The poet wrote this poem using couplets, paired rhyming lines with the same meter. Describe how this structure </a:t>
            </a:r>
            <a:r>
              <a:rPr lang="en-US" sz="9600" dirty="0" smtClean="0"/>
              <a:t>emphasizes what </a:t>
            </a:r>
            <a:r>
              <a:rPr lang="en-US" sz="9600" dirty="0"/>
              <a:t>takes place in the poem. Support your answer using details from the poem. </a:t>
            </a:r>
            <a:r>
              <a:rPr lang="en-US" dirty="0"/>
              <a:t>	</a:t>
            </a:r>
          </a:p>
          <a:p>
            <a:pPr marL="0" indent="0">
              <a:buNone/>
            </a:pPr>
            <a:r>
              <a:rPr lang="en-US" dirty="0"/>
              <a:t>	</a:t>
            </a:r>
          </a:p>
        </p:txBody>
      </p:sp>
    </p:spTree>
    <p:extLst>
      <p:ext uri="{BB962C8B-B14F-4D97-AF65-F5344CB8AC3E}">
        <p14:creationId xmlns:p14="http://schemas.microsoft.com/office/powerpoint/2010/main" val="2780867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11-12 Samples</a:t>
            </a:r>
            <a:endParaRPr lang="en-US" dirty="0"/>
          </a:p>
        </p:txBody>
      </p:sp>
      <p:sp>
        <p:nvSpPr>
          <p:cNvPr id="3" name="Content Placeholder 2"/>
          <p:cNvSpPr>
            <a:spLocks noGrp="1"/>
          </p:cNvSpPr>
          <p:nvPr>
            <p:ph sz="quarter" idx="1"/>
          </p:nvPr>
        </p:nvSpPr>
        <p:spPr/>
        <p:txBody>
          <a:bodyPr/>
          <a:lstStyle/>
          <a:p>
            <a:r>
              <a:rPr lang="en-US" dirty="0" smtClean="0"/>
              <a:t>RI9 Identify the main idea of each passage and explain how Locke’s treatise supports </a:t>
            </a:r>
            <a:r>
              <a:rPr lang="en-US" dirty="0"/>
              <a:t>A</a:t>
            </a:r>
            <a:r>
              <a:rPr lang="en-US" dirty="0" smtClean="0"/>
              <a:t>nthony’s argument.</a:t>
            </a:r>
          </a:p>
          <a:p>
            <a:r>
              <a:rPr lang="en-US" dirty="0" smtClean="0"/>
              <a:t>RL4 Explain the two meanings of the word “cold” in the title and how this word develops the tone of the overall story. Support your answer using details from the story</a:t>
            </a:r>
            <a:endParaRPr lang="en-US" dirty="0"/>
          </a:p>
        </p:txBody>
      </p:sp>
    </p:spTree>
    <p:extLst>
      <p:ext uri="{BB962C8B-B14F-4D97-AF65-F5344CB8AC3E}">
        <p14:creationId xmlns:p14="http://schemas.microsoft.com/office/powerpoint/2010/main" val="11564131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HS Sample PT</a:t>
            </a:r>
            <a:endParaRPr lang="en-US" dirty="0"/>
          </a:p>
        </p:txBody>
      </p:sp>
      <p:sp>
        <p:nvSpPr>
          <p:cNvPr id="3" name="Content Placeholder 2"/>
          <p:cNvSpPr>
            <a:spLocks noGrp="1"/>
          </p:cNvSpPr>
          <p:nvPr>
            <p:ph sz="quarter" idx="1"/>
          </p:nvPr>
        </p:nvSpPr>
        <p:spPr>
          <a:xfrm>
            <a:off x="457200" y="1143000"/>
            <a:ext cx="7467600" cy="4873752"/>
          </a:xfrm>
        </p:spPr>
        <p:txBody>
          <a:bodyPr>
            <a:normAutofit fontScale="92500" lnSpcReduction="10000"/>
          </a:bodyPr>
          <a:lstStyle/>
          <a:p>
            <a:pPr marL="0" indent="0">
              <a:buNone/>
            </a:pPr>
            <a:r>
              <a:rPr lang="en-US" b="1" i="1" dirty="0"/>
              <a:t>Task Overview (120 total minutes): </a:t>
            </a:r>
            <a:r>
              <a:rPr lang="en-US" dirty="0"/>
              <a:t>Title: Sacagawea: Fact and Fiction </a:t>
            </a:r>
            <a:endParaRPr lang="en-US" dirty="0" smtClean="0"/>
          </a:p>
          <a:p>
            <a:r>
              <a:rPr lang="en-US" b="1" i="1" dirty="0" smtClean="0"/>
              <a:t>Part </a:t>
            </a:r>
            <a:r>
              <a:rPr lang="en-US" b="1" i="1" dirty="0"/>
              <a:t>1 </a:t>
            </a:r>
            <a:r>
              <a:rPr lang="en-US" dirty="0"/>
              <a:t>(35 minutes): Ultimately tasked with writing an informational essay on how different sources have shaped the story of Sacagawea, students will read an article, a story, and journal entries, taking notes on these sources. They will then respond to three constructed-response questions addressing the research skills of analyzing and evaluating information. </a:t>
            </a:r>
            <a:endParaRPr lang="en-US" dirty="0" smtClean="0"/>
          </a:p>
          <a:p>
            <a:r>
              <a:rPr lang="en-US" b="1" i="1" dirty="0" smtClean="0"/>
              <a:t>Part </a:t>
            </a:r>
            <a:r>
              <a:rPr lang="en-US" b="1" i="1" dirty="0"/>
              <a:t>2 </a:t>
            </a:r>
            <a:r>
              <a:rPr lang="en-US" dirty="0"/>
              <a:t>(85 minutes): Students will compose full-length informational essays on Sacagawea, referring to their notes as needed. Students will be allowed access to the texts they viewed in part 1. Pre-writing, drafting, and revising will be involved. </a:t>
            </a:r>
          </a:p>
          <a:p>
            <a:endParaRPr lang="en-US" dirty="0"/>
          </a:p>
          <a:p>
            <a:endParaRPr lang="en-US" dirty="0"/>
          </a:p>
        </p:txBody>
      </p:sp>
    </p:spTree>
    <p:extLst>
      <p:ext uri="{BB962C8B-B14F-4D97-AF65-F5344CB8AC3E}">
        <p14:creationId xmlns:p14="http://schemas.microsoft.com/office/powerpoint/2010/main" val="30169909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Smarter Balanced </a:t>
            </a:r>
            <a:r>
              <a:rPr lang="en-US" sz="1600" dirty="0" smtClean="0"/>
              <a:t>2014-15</a:t>
            </a:r>
            <a:endParaRPr lang="en-US" dirty="0"/>
          </a:p>
        </p:txBody>
      </p:sp>
      <p:sp>
        <p:nvSpPr>
          <p:cNvPr id="3" name="Content Placeholder 2"/>
          <p:cNvSpPr>
            <a:spLocks noGrp="1"/>
          </p:cNvSpPr>
          <p:nvPr>
            <p:ph sz="quarter" idx="1"/>
          </p:nvPr>
        </p:nvSpPr>
        <p:spPr/>
        <p:txBody>
          <a:bodyPr>
            <a:normAutofit/>
          </a:bodyPr>
          <a:lstStyle/>
          <a:p>
            <a:r>
              <a:rPr lang="en-US" dirty="0" smtClean="0"/>
              <a:t>Claim #1: </a:t>
            </a:r>
            <a:r>
              <a:rPr lang="en-US" dirty="0"/>
              <a:t>Students can read closely and analytically to comprehend a range of increasingly complex literary and informational texts</a:t>
            </a:r>
            <a:r>
              <a:rPr lang="en-US" dirty="0" smtClean="0"/>
              <a:t>.</a:t>
            </a:r>
          </a:p>
          <a:p>
            <a:r>
              <a:rPr lang="en-US" dirty="0" smtClean="0"/>
              <a:t>Claim #2: Writing, Language</a:t>
            </a:r>
          </a:p>
          <a:p>
            <a:r>
              <a:rPr lang="en-US" dirty="0" smtClean="0"/>
              <a:t>Claim #3: S &amp; L, Language</a:t>
            </a:r>
          </a:p>
          <a:p>
            <a:r>
              <a:rPr lang="en-US" dirty="0" smtClean="0"/>
              <a:t>Claim #4: Conducting Research</a:t>
            </a:r>
          </a:p>
          <a:p>
            <a:pPr marL="0" indent="0">
              <a:buNone/>
            </a:pPr>
            <a:endParaRPr lang="en-US" dirty="0"/>
          </a:p>
        </p:txBody>
      </p:sp>
    </p:spTree>
    <p:extLst>
      <p:ext uri="{BB962C8B-B14F-4D97-AF65-F5344CB8AC3E}">
        <p14:creationId xmlns:p14="http://schemas.microsoft.com/office/powerpoint/2010/main" val="281455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rmAutofit fontScale="90000"/>
          </a:bodyPr>
          <a:lstStyle/>
          <a:p>
            <a:r>
              <a:rPr lang="en-US" dirty="0" smtClean="0"/>
              <a:t>Elementary Update</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704012484"/>
              </p:ext>
            </p:extLst>
          </p:nvPr>
        </p:nvGraphicFramePr>
        <p:xfrm>
          <a:off x="457200" y="533400"/>
          <a:ext cx="8229600" cy="6492240"/>
        </p:xfrm>
        <a:graphic>
          <a:graphicData uri="http://schemas.openxmlformats.org/drawingml/2006/table">
            <a:tbl>
              <a:tblPr firstRow="1" bandRow="1">
                <a:tableStyleId>{5C22544A-7EE6-4342-B048-85BDC9FD1C3A}</a:tableStyleId>
              </a:tblPr>
              <a:tblGrid>
                <a:gridCol w="2209800"/>
                <a:gridCol w="3124200"/>
                <a:gridCol w="2895600"/>
              </a:tblGrid>
              <a:tr h="365760">
                <a:tc>
                  <a:txBody>
                    <a:bodyPr/>
                    <a:lstStyle/>
                    <a:p>
                      <a:pPr algn="ctr"/>
                      <a:r>
                        <a:rPr lang="en-US" dirty="0" smtClean="0"/>
                        <a:t>Last year</a:t>
                      </a:r>
                      <a:endParaRPr lang="en-US" dirty="0"/>
                    </a:p>
                  </a:txBody>
                  <a:tcPr/>
                </a:tc>
                <a:tc>
                  <a:txBody>
                    <a:bodyPr/>
                    <a:lstStyle/>
                    <a:p>
                      <a:pPr algn="ctr"/>
                      <a:r>
                        <a:rPr lang="en-US" dirty="0" smtClean="0"/>
                        <a:t>This Year</a:t>
                      </a:r>
                      <a:endParaRPr lang="en-US" dirty="0"/>
                    </a:p>
                  </a:txBody>
                  <a:tcPr/>
                </a:tc>
                <a:tc>
                  <a:txBody>
                    <a:bodyPr/>
                    <a:lstStyle/>
                    <a:p>
                      <a:pPr algn="ctr"/>
                      <a:r>
                        <a:rPr lang="en-US" dirty="0" smtClean="0"/>
                        <a:t>Next Year</a:t>
                      </a:r>
                      <a:endParaRPr lang="en-US" dirty="0"/>
                    </a:p>
                  </a:txBody>
                  <a:tcPr/>
                </a:tc>
              </a:tr>
              <a:tr h="370840">
                <a:tc>
                  <a:txBody>
                    <a:bodyPr/>
                    <a:lstStyle/>
                    <a:p>
                      <a:pPr marL="285750" indent="-285750">
                        <a:buFont typeface="Arial" pitchFamily="34" charset="0"/>
                        <a:buChar char="•"/>
                      </a:pPr>
                      <a:r>
                        <a:rPr lang="en-US" dirty="0" smtClean="0"/>
                        <a:t>Learned</a:t>
                      </a:r>
                      <a:r>
                        <a:rPr lang="en-US" baseline="0" dirty="0" smtClean="0"/>
                        <a:t> the reading standards</a:t>
                      </a:r>
                      <a:endParaRPr lang="en-US" dirty="0"/>
                    </a:p>
                  </a:txBody>
                  <a:tcPr/>
                </a:tc>
                <a:tc>
                  <a:txBody>
                    <a:bodyPr/>
                    <a:lstStyle/>
                    <a:p>
                      <a:pPr marL="285750" indent="-285750">
                        <a:buFont typeface="Arial" pitchFamily="34" charset="0"/>
                        <a:buChar char="•"/>
                      </a:pPr>
                      <a:r>
                        <a:rPr lang="en-US" dirty="0" smtClean="0"/>
                        <a:t>Learn</a:t>
                      </a:r>
                      <a:r>
                        <a:rPr lang="en-US" baseline="0" dirty="0" smtClean="0"/>
                        <a:t> the writing, speaking &amp; listening, language and reading foundations</a:t>
                      </a:r>
                      <a:endParaRPr lang="en-US" dirty="0"/>
                    </a:p>
                  </a:txBody>
                  <a:tcPr/>
                </a:tc>
                <a:tc>
                  <a:txBody>
                    <a:bodyPr/>
                    <a:lstStyle/>
                    <a:p>
                      <a:pPr marL="285750" indent="-285750">
                        <a:buFont typeface="Arial" pitchFamily="34" charset="0"/>
                        <a:buChar char="•"/>
                      </a:pPr>
                      <a:r>
                        <a:rPr lang="en-US" dirty="0" smtClean="0"/>
                        <a:t>Technology??</a:t>
                      </a:r>
                      <a:endParaRPr lang="en-US" dirty="0"/>
                    </a:p>
                  </a:txBody>
                  <a:tcPr/>
                </a:tc>
              </a:tr>
              <a:tr h="370840">
                <a:tc>
                  <a:txBody>
                    <a:bodyPr/>
                    <a:lstStyle/>
                    <a:p>
                      <a:pPr marL="285750" indent="-285750">
                        <a:buFont typeface="Arial" pitchFamily="34" charset="0"/>
                        <a:buChar char="•"/>
                      </a:pPr>
                      <a:r>
                        <a:rPr lang="en-US" dirty="0" smtClean="0"/>
                        <a:t>Discovered “holes” in instruction</a:t>
                      </a:r>
                    </a:p>
                    <a:p>
                      <a:pPr marL="285750" indent="-285750">
                        <a:buFont typeface="Arial" pitchFamily="34" charset="0"/>
                        <a:buChar char="•"/>
                      </a:pPr>
                      <a:r>
                        <a:rPr lang="en-US" dirty="0" smtClean="0"/>
                        <a:t>Searched for resources and activities to teach</a:t>
                      </a:r>
                      <a:r>
                        <a:rPr lang="en-US" baseline="0" dirty="0" smtClean="0"/>
                        <a:t> the reading standards</a:t>
                      </a:r>
                      <a:endParaRPr lang="en-US" dirty="0"/>
                    </a:p>
                  </a:txBody>
                  <a:tcPr/>
                </a:tc>
                <a:tc>
                  <a:txBody>
                    <a:bodyPr/>
                    <a:lstStyle/>
                    <a:p>
                      <a:pPr marL="285750" indent="-285750">
                        <a:buFont typeface="Arial" pitchFamily="34" charset="0"/>
                        <a:buChar char="•"/>
                      </a:pPr>
                      <a:r>
                        <a:rPr lang="en-US" dirty="0" smtClean="0"/>
                        <a:t>Teach the reading standards w/revised</a:t>
                      </a:r>
                      <a:r>
                        <a:rPr lang="en-US" baseline="0" dirty="0" smtClean="0"/>
                        <a:t> scope and sequence</a:t>
                      </a:r>
                    </a:p>
                    <a:p>
                      <a:pPr marL="285750" indent="-285750">
                        <a:buFont typeface="Arial" pitchFamily="34" charset="0"/>
                        <a:buChar char="•"/>
                      </a:pPr>
                      <a:r>
                        <a:rPr lang="en-US" baseline="0" dirty="0" smtClean="0"/>
                        <a:t>Reflect on what worked and didn’t work</a:t>
                      </a:r>
                    </a:p>
                    <a:p>
                      <a:pPr marL="285750" indent="-285750">
                        <a:buFont typeface="Arial" pitchFamily="34" charset="0"/>
                        <a:buChar char="•"/>
                      </a:pPr>
                      <a:r>
                        <a:rPr lang="en-US" baseline="0" dirty="0" smtClean="0"/>
                        <a:t>Reviewing new resources</a:t>
                      </a:r>
                    </a:p>
                    <a:p>
                      <a:pPr marL="285750" indent="-285750">
                        <a:buFont typeface="Arial" pitchFamily="34" charset="0"/>
                        <a:buChar char="•"/>
                      </a:pPr>
                      <a:r>
                        <a:rPr lang="en-US" baseline="0" dirty="0" smtClean="0"/>
                        <a:t>Create LFS units</a:t>
                      </a:r>
                      <a:endParaRPr lang="en-US" dirty="0"/>
                    </a:p>
                  </a:txBody>
                  <a:tcPr/>
                </a:tc>
                <a:tc>
                  <a:txBody>
                    <a:bodyPr/>
                    <a:lstStyle/>
                    <a:p>
                      <a:pPr marL="285750" indent="-285750">
                        <a:buFont typeface="Arial" pitchFamily="34" charset="0"/>
                        <a:buChar char="•"/>
                      </a:pPr>
                      <a:r>
                        <a:rPr lang="en-US" baseline="0" dirty="0" smtClean="0"/>
                        <a:t>Teach all CCSS</a:t>
                      </a:r>
                    </a:p>
                    <a:p>
                      <a:pPr marL="285750" indent="-285750">
                        <a:buFont typeface="Arial" pitchFamily="34" charset="0"/>
                        <a:buChar char="•"/>
                      </a:pPr>
                      <a:r>
                        <a:rPr lang="en-US" baseline="0" dirty="0" smtClean="0"/>
                        <a:t>Create 50:50 ratio of literary and informational texts</a:t>
                      </a:r>
                    </a:p>
                    <a:p>
                      <a:pPr marL="285750" indent="-285750">
                        <a:buFont typeface="Arial" pitchFamily="34" charset="0"/>
                        <a:buChar char="•"/>
                      </a:pPr>
                      <a:r>
                        <a:rPr lang="en-US" baseline="0" dirty="0" smtClean="0"/>
                        <a:t>Teach new LFS units</a:t>
                      </a:r>
                    </a:p>
                    <a:p>
                      <a:pPr marL="285750" indent="-285750">
                        <a:buFont typeface="Arial" pitchFamily="34" charset="0"/>
                        <a:buChar char="•"/>
                      </a:pPr>
                      <a:r>
                        <a:rPr lang="en-US" baseline="0" dirty="0" smtClean="0"/>
                        <a:t>Revisit grade level gaps</a:t>
                      </a:r>
                    </a:p>
                    <a:p>
                      <a:pPr marL="285750" indent="-285750">
                        <a:buFont typeface="Arial" pitchFamily="34" charset="0"/>
                        <a:buChar char="•"/>
                      </a:pPr>
                      <a:endParaRPr lang="en-US" dirty="0"/>
                    </a:p>
                  </a:txBody>
                  <a:tcPr/>
                </a:tc>
              </a:tr>
              <a:tr h="370840">
                <a:tc>
                  <a:txBody>
                    <a:bodyPr/>
                    <a:lstStyle/>
                    <a:p>
                      <a:pPr marL="285750" indent="-285750">
                        <a:buFont typeface="Arial" pitchFamily="34" charset="0"/>
                        <a:buChar char="•"/>
                      </a:pPr>
                      <a:r>
                        <a:rPr lang="en-US" dirty="0" smtClean="0"/>
                        <a:t>Overview of text complexity</a:t>
                      </a:r>
                    </a:p>
                  </a:txBody>
                  <a:tcPr/>
                </a:tc>
                <a:tc>
                  <a:txBody>
                    <a:bodyPr/>
                    <a:lstStyle/>
                    <a:p>
                      <a:pPr marL="285750" indent="-285750">
                        <a:buFont typeface="Arial" pitchFamily="34" charset="0"/>
                        <a:buChar char="•"/>
                      </a:pPr>
                      <a:r>
                        <a:rPr lang="en-US" dirty="0" smtClean="0"/>
                        <a:t>Review the text complexity of resources</a:t>
                      </a:r>
                      <a:endParaRPr lang="en-US" dirty="0"/>
                    </a:p>
                  </a:txBody>
                  <a:tcPr/>
                </a:tc>
                <a:tc>
                  <a:txBody>
                    <a:bodyPr/>
                    <a:lstStyle/>
                    <a:p>
                      <a:pPr marL="285750" indent="-285750">
                        <a:buFont typeface="Arial" pitchFamily="34" charset="0"/>
                        <a:buChar char="•"/>
                      </a:pPr>
                      <a:r>
                        <a:rPr lang="en-US" dirty="0" smtClean="0"/>
                        <a:t>Review the</a:t>
                      </a:r>
                      <a:r>
                        <a:rPr lang="en-US" baseline="0" dirty="0" smtClean="0"/>
                        <a:t> text complexity of resources</a:t>
                      </a:r>
                      <a:endParaRPr lang="en-US" dirty="0"/>
                    </a:p>
                  </a:txBody>
                  <a:tcPr/>
                </a:tc>
              </a:tr>
              <a:tr h="370840">
                <a:tc>
                  <a:txBody>
                    <a:bodyPr/>
                    <a:lstStyle/>
                    <a:p>
                      <a:pPr marL="285750" indent="-285750">
                        <a:buFont typeface="Arial" pitchFamily="34" charset="0"/>
                        <a:buChar char="•"/>
                      </a:pPr>
                      <a:endParaRPr lang="en-US" dirty="0"/>
                    </a:p>
                  </a:txBody>
                  <a:tcPr/>
                </a:tc>
                <a:tc>
                  <a:txBody>
                    <a:bodyPr/>
                    <a:lstStyle/>
                    <a:p>
                      <a:pPr marL="285750" indent="-285750">
                        <a:buFont typeface="Arial" pitchFamily="34" charset="0"/>
                        <a:buChar char="•"/>
                      </a:pPr>
                      <a:r>
                        <a:rPr lang="en-US" dirty="0" smtClean="0"/>
                        <a:t>Reviewing the Next Generation</a:t>
                      </a:r>
                      <a:r>
                        <a:rPr lang="en-US" baseline="0" dirty="0" smtClean="0"/>
                        <a:t> Assessments</a:t>
                      </a:r>
                    </a:p>
                    <a:p>
                      <a:pPr marL="285750" indent="-285750">
                        <a:buFont typeface="Arial" pitchFamily="34" charset="0"/>
                        <a:buChar char="•"/>
                      </a:pPr>
                      <a:r>
                        <a:rPr lang="en-US" baseline="0" dirty="0" smtClean="0"/>
                        <a:t>Use them to assist in </a:t>
                      </a:r>
                      <a:r>
                        <a:rPr lang="en-US" baseline="0" dirty="0" smtClean="0"/>
                        <a:t>instruction</a:t>
                      </a:r>
                    </a:p>
                    <a:p>
                      <a:pPr marL="285750" indent="-285750">
                        <a:buFont typeface="Arial" pitchFamily="34" charset="0"/>
                        <a:buChar char="•"/>
                      </a:pPr>
                      <a:r>
                        <a:rPr lang="en-US" baseline="0" dirty="0" smtClean="0"/>
                        <a:t>Create new assessments</a:t>
                      </a:r>
                      <a:endParaRPr lang="en-US" dirty="0"/>
                    </a:p>
                  </a:txBody>
                  <a:tcPr/>
                </a:tc>
                <a:tc>
                  <a:txBody>
                    <a:bodyPr/>
                    <a:lstStyle/>
                    <a:p>
                      <a:pPr marL="285750" indent="-285750">
                        <a:buFont typeface="Arial" pitchFamily="34" charset="0"/>
                        <a:buChar char="•"/>
                      </a:pPr>
                      <a:r>
                        <a:rPr lang="en-US" dirty="0" smtClean="0"/>
                        <a:t>Use </a:t>
                      </a:r>
                      <a:r>
                        <a:rPr lang="en-US" dirty="0" smtClean="0"/>
                        <a:t>new assessments align to CCSS and mimic Next</a:t>
                      </a:r>
                      <a:r>
                        <a:rPr lang="en-US" baseline="0" dirty="0" smtClean="0"/>
                        <a:t> Generation tests </a:t>
                      </a:r>
                      <a:endParaRPr lang="en-US" dirty="0"/>
                    </a:p>
                  </a:txBody>
                  <a:tcPr/>
                </a:tc>
              </a:tr>
            </a:tbl>
          </a:graphicData>
        </a:graphic>
      </p:graphicFrame>
    </p:spTree>
    <p:extLst>
      <p:ext uri="{BB962C8B-B14F-4D97-AF65-F5344CB8AC3E}">
        <p14:creationId xmlns:p14="http://schemas.microsoft.com/office/powerpoint/2010/main" val="29348382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76200"/>
            <a:ext cx="8229600" cy="1143000"/>
          </a:xfrm>
        </p:spPr>
        <p:txBody>
          <a:bodyPr/>
          <a:lstStyle/>
          <a:p>
            <a:endParaRPr lang="en-US" dirty="0"/>
          </a:p>
        </p:txBody>
      </p:sp>
      <p:sp>
        <p:nvSpPr>
          <p:cNvPr id="8" name="Content Placeholder 7"/>
          <p:cNvSpPr>
            <a:spLocks noGrp="1"/>
          </p:cNvSpPr>
          <p:nvPr>
            <p:ph sz="quarter" idx="1"/>
          </p:nvPr>
        </p:nvSpPr>
        <p:spPr>
          <a:xfrm>
            <a:off x="152400" y="1219200"/>
            <a:ext cx="8763000" cy="5029200"/>
          </a:xfrm>
        </p:spPr>
        <p:txBody>
          <a:bodyPr>
            <a:noAutofit/>
          </a:bodyPr>
          <a:lstStyle/>
          <a:p>
            <a:pPr marL="0" indent="0" algn="ctr">
              <a:buNone/>
            </a:pPr>
            <a:endParaRPr lang="en-US" sz="4800" dirty="0" smtClean="0"/>
          </a:p>
          <a:p>
            <a:pPr marL="0" indent="0" algn="ctr">
              <a:buNone/>
            </a:pPr>
            <a:r>
              <a:rPr lang="en-US" sz="4800" dirty="0" smtClean="0"/>
              <a:t>What does 80% mean to you?</a:t>
            </a:r>
            <a:endParaRPr lang="en-US" sz="4800" dirty="0"/>
          </a:p>
        </p:txBody>
      </p:sp>
    </p:spTree>
    <p:extLst>
      <p:ext uri="{BB962C8B-B14F-4D97-AF65-F5344CB8AC3E}">
        <p14:creationId xmlns:p14="http://schemas.microsoft.com/office/powerpoint/2010/main" val="3918144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76200"/>
            <a:ext cx="8229600" cy="609600"/>
          </a:xfrm>
        </p:spPr>
        <p:txBody>
          <a:bodyPr/>
          <a:lstStyle/>
          <a:p>
            <a:r>
              <a:rPr lang="en-US" dirty="0" smtClean="0"/>
              <a:t>80%</a:t>
            </a:r>
            <a:endParaRPr lang="en-US" dirty="0"/>
          </a:p>
        </p:txBody>
      </p:sp>
      <p:sp>
        <p:nvSpPr>
          <p:cNvPr id="8" name="Content Placeholder 7"/>
          <p:cNvSpPr>
            <a:spLocks noGrp="1"/>
          </p:cNvSpPr>
          <p:nvPr>
            <p:ph sz="quarter" idx="1"/>
          </p:nvPr>
        </p:nvSpPr>
        <p:spPr>
          <a:xfrm>
            <a:off x="228600" y="609600"/>
            <a:ext cx="8763000" cy="5867400"/>
          </a:xfrm>
        </p:spPr>
        <p:txBody>
          <a:bodyPr>
            <a:noAutofit/>
          </a:bodyPr>
          <a:lstStyle/>
          <a:p>
            <a:pPr marL="0" indent="0">
              <a:buNone/>
            </a:pPr>
            <a:r>
              <a:rPr lang="en-US" sz="2600" dirty="0" smtClean="0"/>
              <a:t>It took about ten minutes for Jennifer to XXX everything she’d XXX- the XXX </a:t>
            </a:r>
            <a:r>
              <a:rPr lang="en-US" sz="2600" dirty="0" smtClean="0"/>
              <a:t>XXX</a:t>
            </a:r>
            <a:r>
              <a:rPr lang="en-US" sz="2600" dirty="0" smtClean="0"/>
              <a:t> history, the new XXX in Ohio to XXX the one in Colorado, Richard’s seeming XXX to keep a low XXX, Jake </a:t>
            </a:r>
            <a:r>
              <a:rPr lang="en-US" sz="2600" dirty="0" smtClean="0"/>
              <a:t>Blansen’s</a:t>
            </a:r>
            <a:r>
              <a:rPr lang="en-US" sz="2600" dirty="0" smtClean="0"/>
              <a:t> XXX about Richard being XXX and the fact that he no longer XXX for J.D. Blanchard. Pete was XXX the steering wheel and XXX when she XXX, looking as if XXX she said made perfect sense.</a:t>
            </a:r>
          </a:p>
          <a:p>
            <a:pPr marL="0" indent="0">
              <a:buNone/>
            </a:pPr>
            <a:r>
              <a:rPr lang="en-US" sz="2600" dirty="0" smtClean="0"/>
              <a:t>  “I knew there was XXX </a:t>
            </a:r>
            <a:r>
              <a:rPr lang="en-US" sz="2600" dirty="0" smtClean="0"/>
              <a:t>XXX</a:t>
            </a:r>
            <a:r>
              <a:rPr lang="en-US" sz="2600" dirty="0" smtClean="0"/>
              <a:t> about that guy,” he said. “Even in the XXX, he seemed a little too XXX, you know?”</a:t>
            </a:r>
          </a:p>
          <a:p>
            <a:pPr marL="0" indent="0">
              <a:buNone/>
            </a:pPr>
            <a:r>
              <a:rPr lang="en-US" sz="2600" dirty="0"/>
              <a:t> </a:t>
            </a:r>
            <a:r>
              <a:rPr lang="en-US" sz="2600" dirty="0" smtClean="0"/>
              <a:t>  Jennifer stared at him XXX. XXX her XXX that he seemed to have seen the XXX- finally- and her XXX that he needed to be pretty much XXX on the head with the XXX, at least he was on XXX side now.</a:t>
            </a:r>
          </a:p>
          <a:p>
            <a:pPr marL="0" indent="0">
              <a:buNone/>
            </a:pPr>
            <a:endParaRPr lang="en-US" sz="2000" dirty="0"/>
          </a:p>
        </p:txBody>
      </p:sp>
    </p:spTree>
    <p:extLst>
      <p:ext uri="{BB962C8B-B14F-4D97-AF65-F5344CB8AC3E}">
        <p14:creationId xmlns:p14="http://schemas.microsoft.com/office/powerpoint/2010/main" val="22833160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smtClean="0"/>
              <a:t>90%</a:t>
            </a:r>
            <a:endParaRPr lang="en-US" dirty="0"/>
          </a:p>
        </p:txBody>
      </p:sp>
      <p:sp>
        <p:nvSpPr>
          <p:cNvPr id="3" name="Content Placeholder 2"/>
          <p:cNvSpPr>
            <a:spLocks noGrp="1"/>
          </p:cNvSpPr>
          <p:nvPr>
            <p:ph sz="quarter" idx="1"/>
          </p:nvPr>
        </p:nvSpPr>
        <p:spPr>
          <a:xfrm>
            <a:off x="228600" y="762000"/>
            <a:ext cx="8458200" cy="5334000"/>
          </a:xfrm>
        </p:spPr>
        <p:txBody>
          <a:bodyPr>
            <a:normAutofit lnSpcReduction="10000"/>
          </a:bodyPr>
          <a:lstStyle/>
          <a:p>
            <a:pPr marL="0" indent="0">
              <a:buNone/>
            </a:pPr>
            <a:r>
              <a:rPr lang="en-US" dirty="0"/>
              <a:t>It took about ten minutes for Jennifer to cover everything she’d learned— the strange credit history, the new XXXX in Ohio to replace the one in Colorado, Richard’s seeming desire to keep a low XXXX, Jake </a:t>
            </a:r>
            <a:r>
              <a:rPr lang="en-US" dirty="0"/>
              <a:t>Blansen’s</a:t>
            </a:r>
            <a:r>
              <a:rPr lang="en-US" dirty="0"/>
              <a:t> XXXX about Richard being XXXX and the fact that he no longer XXXX for J. D. Blanchard. Pete was XXXX the steering wheel and XXXX when she XXXX, looking as if XXXX she said made perfect sense.</a:t>
            </a:r>
          </a:p>
          <a:p>
            <a:pPr marL="0" indent="0">
              <a:buNone/>
            </a:pPr>
            <a:r>
              <a:rPr lang="en-US" dirty="0" smtClean="0"/>
              <a:t>   “</a:t>
            </a:r>
            <a:r>
              <a:rPr lang="en-US" dirty="0"/>
              <a:t>I knew there was something XXXX about that guy,” he said. “Even in the gym, he seemed a little too XXXX, you know?”</a:t>
            </a:r>
          </a:p>
          <a:p>
            <a:pPr marL="0" indent="0">
              <a:buNone/>
            </a:pPr>
            <a:r>
              <a:rPr lang="en-US" dirty="0" smtClean="0"/>
              <a:t>    Jennifer </a:t>
            </a:r>
            <a:r>
              <a:rPr lang="en-US" dirty="0"/>
              <a:t>stared at him XXXX. Despite her relief that he seemed to have seen the XXXX— finally— and her XXXX that he needed to be pretty much smacked on the head with the obvious, at least he was on her side now.</a:t>
            </a:r>
          </a:p>
          <a:p>
            <a:endParaRPr lang="en-US" dirty="0"/>
          </a:p>
        </p:txBody>
      </p:sp>
    </p:spTree>
    <p:extLst>
      <p:ext uri="{BB962C8B-B14F-4D97-AF65-F5344CB8AC3E}">
        <p14:creationId xmlns:p14="http://schemas.microsoft.com/office/powerpoint/2010/main" val="24424101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r>
              <a:rPr lang="en-US" dirty="0" smtClean="0"/>
              <a:t>95%</a:t>
            </a:r>
            <a:endParaRPr lang="en-US" dirty="0"/>
          </a:p>
        </p:txBody>
      </p:sp>
      <p:sp>
        <p:nvSpPr>
          <p:cNvPr id="3" name="Content Placeholder 2"/>
          <p:cNvSpPr>
            <a:spLocks noGrp="1"/>
          </p:cNvSpPr>
          <p:nvPr>
            <p:ph sz="quarter" idx="1"/>
          </p:nvPr>
        </p:nvSpPr>
        <p:spPr>
          <a:xfrm>
            <a:off x="228600" y="685800"/>
            <a:ext cx="8686800" cy="5257800"/>
          </a:xfrm>
        </p:spPr>
        <p:txBody>
          <a:bodyPr>
            <a:noAutofit/>
          </a:bodyPr>
          <a:lstStyle/>
          <a:p>
            <a:pPr marL="0" indent="0">
              <a:buNone/>
            </a:pPr>
            <a:r>
              <a:rPr lang="en-US" sz="2400" dirty="0"/>
              <a:t>It took about ten minutes for Jennifer to cover everything she’d learned— the strange credit history, the new XXXX in Ohio to replace the one in Colorado, Richard’s seeming desire to keep a low XXXX, Jake </a:t>
            </a:r>
            <a:r>
              <a:rPr lang="en-US" sz="2400" dirty="0"/>
              <a:t>Blansen’s</a:t>
            </a:r>
            <a:r>
              <a:rPr lang="en-US" sz="2400" dirty="0"/>
              <a:t> XXXX about Richard being XXXX and the fact that he no longer worked for J. D. Blanchard. Pete was tapping the steering wheel and XXXX when she finished, looking as if everything she said made perfect sense.</a:t>
            </a:r>
          </a:p>
          <a:p>
            <a:pPr marL="0" indent="0">
              <a:buNone/>
            </a:pPr>
            <a:r>
              <a:rPr lang="en-US" sz="2400" dirty="0" smtClean="0"/>
              <a:t>    “</a:t>
            </a:r>
            <a:r>
              <a:rPr lang="en-US" sz="2400" dirty="0"/>
              <a:t>I knew there was something XXXX about that guy,” he said. “Even in the gym, he seemed a little too slick, you know?”</a:t>
            </a:r>
          </a:p>
          <a:p>
            <a:pPr marL="0" indent="0">
              <a:buNone/>
            </a:pPr>
            <a:r>
              <a:rPr lang="en-US" sz="2400" dirty="0" smtClean="0"/>
              <a:t>    Jennifer </a:t>
            </a:r>
            <a:r>
              <a:rPr lang="en-US" sz="2400" dirty="0"/>
              <a:t>stared at him speechless. Despite her relief that he seemed to have seen the light— finally— and her XXXX that he needed to be pretty much smacked on the head with the obvious, at least he was on her side now.</a:t>
            </a:r>
          </a:p>
        </p:txBody>
      </p:sp>
    </p:spTree>
    <p:extLst>
      <p:ext uri="{BB962C8B-B14F-4D97-AF65-F5344CB8AC3E}">
        <p14:creationId xmlns:p14="http://schemas.microsoft.com/office/powerpoint/2010/main" val="40271631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a:t>
            </a:r>
            <a:endParaRPr lang="en-US" dirty="0"/>
          </a:p>
        </p:txBody>
      </p:sp>
      <p:sp>
        <p:nvSpPr>
          <p:cNvPr id="3" name="Content Placeholder 2"/>
          <p:cNvSpPr>
            <a:spLocks noGrp="1"/>
          </p:cNvSpPr>
          <p:nvPr>
            <p:ph sz="quarter" idx="1"/>
          </p:nvPr>
        </p:nvSpPr>
        <p:spPr/>
        <p:txBody>
          <a:bodyPr>
            <a:normAutofit/>
          </a:bodyPr>
          <a:lstStyle/>
          <a:p>
            <a:pPr marL="0" indent="0">
              <a:buNone/>
            </a:pPr>
            <a:r>
              <a:rPr lang="en-US" sz="4000" dirty="0"/>
              <a:t>Is </a:t>
            </a:r>
            <a:r>
              <a:rPr lang="en-US" sz="4000" dirty="0" smtClean="0"/>
              <a:t>this </a:t>
            </a:r>
            <a:r>
              <a:rPr lang="en-US" sz="4000" dirty="0"/>
              <a:t>student struggling because he is having trouble </a:t>
            </a:r>
            <a:endParaRPr lang="en-US" sz="4000" dirty="0" smtClean="0"/>
          </a:p>
          <a:p>
            <a:pPr lvl="1"/>
            <a:r>
              <a:rPr lang="en-US" sz="3600" dirty="0" smtClean="0"/>
              <a:t>learning </a:t>
            </a:r>
            <a:r>
              <a:rPr lang="en-US" sz="3600" dirty="0"/>
              <a:t>to </a:t>
            </a:r>
            <a:r>
              <a:rPr lang="en-US" sz="3600" dirty="0" smtClean="0"/>
              <a:t>read?</a:t>
            </a:r>
          </a:p>
          <a:p>
            <a:pPr lvl="1"/>
            <a:r>
              <a:rPr lang="en-US" sz="3600" dirty="0" smtClean="0"/>
              <a:t>reading </a:t>
            </a:r>
            <a:r>
              <a:rPr lang="en-US" sz="3600" dirty="0"/>
              <a:t>to learn?</a:t>
            </a:r>
          </a:p>
        </p:txBody>
      </p:sp>
    </p:spTree>
    <p:extLst>
      <p:ext uri="{BB962C8B-B14F-4D97-AF65-F5344CB8AC3E}">
        <p14:creationId xmlns:p14="http://schemas.microsoft.com/office/powerpoint/2010/main" val="2781517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sz="3600" dirty="0" smtClean="0"/>
              <a:t>Middle School Update</a:t>
            </a:r>
            <a:endParaRPr lang="en-US" sz="36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257673459"/>
              </p:ext>
            </p:extLst>
          </p:nvPr>
        </p:nvGraphicFramePr>
        <p:xfrm>
          <a:off x="457200" y="685800"/>
          <a:ext cx="8229600" cy="5948680"/>
        </p:xfrm>
        <a:graphic>
          <a:graphicData uri="http://schemas.openxmlformats.org/drawingml/2006/table">
            <a:tbl>
              <a:tblPr firstRow="1" bandRow="1">
                <a:tableStyleId>{5C22544A-7EE6-4342-B048-85BDC9FD1C3A}</a:tableStyleId>
              </a:tblPr>
              <a:tblGrid>
                <a:gridCol w="2133600"/>
                <a:gridCol w="3124200"/>
                <a:gridCol w="2971800"/>
              </a:tblGrid>
              <a:tr h="370840">
                <a:tc>
                  <a:txBody>
                    <a:bodyPr/>
                    <a:lstStyle/>
                    <a:p>
                      <a:pPr algn="ctr"/>
                      <a:r>
                        <a:rPr lang="en-US" dirty="0" smtClean="0"/>
                        <a:t>Last year</a:t>
                      </a:r>
                      <a:endParaRPr lang="en-US" dirty="0"/>
                    </a:p>
                  </a:txBody>
                  <a:tcPr/>
                </a:tc>
                <a:tc>
                  <a:txBody>
                    <a:bodyPr/>
                    <a:lstStyle/>
                    <a:p>
                      <a:pPr algn="ctr"/>
                      <a:r>
                        <a:rPr lang="en-US" dirty="0" smtClean="0"/>
                        <a:t>This Year</a:t>
                      </a:r>
                      <a:endParaRPr lang="en-US" dirty="0"/>
                    </a:p>
                  </a:txBody>
                  <a:tcPr/>
                </a:tc>
                <a:tc>
                  <a:txBody>
                    <a:bodyPr/>
                    <a:lstStyle/>
                    <a:p>
                      <a:pPr algn="ctr"/>
                      <a:r>
                        <a:rPr lang="en-US" dirty="0" smtClean="0"/>
                        <a:t>Next Year</a:t>
                      </a:r>
                      <a:endParaRPr lang="en-US" dirty="0"/>
                    </a:p>
                  </a:txBody>
                  <a:tcPr/>
                </a:tc>
              </a:tr>
              <a:tr h="370840">
                <a:tc>
                  <a:txBody>
                    <a:bodyPr/>
                    <a:lstStyle/>
                    <a:p>
                      <a:pPr marL="285750" indent="-285750">
                        <a:buFont typeface="Arial" pitchFamily="34" charset="0"/>
                        <a:buChar char="•"/>
                      </a:pPr>
                      <a:r>
                        <a:rPr lang="en-US" dirty="0" smtClean="0"/>
                        <a:t>Learned</a:t>
                      </a:r>
                      <a:r>
                        <a:rPr lang="en-US" baseline="0" dirty="0" smtClean="0"/>
                        <a:t> the reading standards</a:t>
                      </a:r>
                      <a:endParaRPr lang="en-US" dirty="0"/>
                    </a:p>
                  </a:txBody>
                  <a:tcPr/>
                </a:tc>
                <a:tc>
                  <a:txBody>
                    <a:bodyPr/>
                    <a:lstStyle/>
                    <a:p>
                      <a:pPr marL="285750" indent="-285750">
                        <a:buFont typeface="Arial" pitchFamily="34" charset="0"/>
                        <a:buChar char="•"/>
                      </a:pPr>
                      <a:r>
                        <a:rPr lang="en-US" dirty="0" smtClean="0"/>
                        <a:t>Learn</a:t>
                      </a:r>
                      <a:r>
                        <a:rPr lang="en-US" baseline="0" dirty="0" smtClean="0"/>
                        <a:t> the writing, speaking &amp; listening, language </a:t>
                      </a:r>
                      <a:endParaRPr lang="en-US" dirty="0"/>
                    </a:p>
                  </a:txBody>
                  <a:tcPr/>
                </a:tc>
                <a:tc>
                  <a:txBody>
                    <a:bodyPr/>
                    <a:lstStyle/>
                    <a:p>
                      <a:pPr marL="285750" indent="-285750">
                        <a:buFont typeface="Arial" pitchFamily="34" charset="0"/>
                        <a:buChar char="•"/>
                      </a:pPr>
                      <a:r>
                        <a:rPr lang="en-US" dirty="0" smtClean="0"/>
                        <a:t>Technology</a:t>
                      </a:r>
                      <a:r>
                        <a:rPr lang="en-US" baseline="0" dirty="0" smtClean="0"/>
                        <a:t>?</a:t>
                      </a:r>
                      <a:endParaRPr lang="en-US" dirty="0"/>
                    </a:p>
                  </a:txBody>
                  <a:tcPr/>
                </a:tc>
              </a:tr>
              <a:tr h="370840">
                <a:tc>
                  <a:txBody>
                    <a:bodyPr/>
                    <a:lstStyle/>
                    <a:p>
                      <a:pPr marL="285750" indent="-285750">
                        <a:buFont typeface="Arial" pitchFamily="34" charset="0"/>
                        <a:buChar char="•"/>
                      </a:pPr>
                      <a:r>
                        <a:rPr lang="en-US" dirty="0" smtClean="0"/>
                        <a:t>Created</a:t>
                      </a:r>
                      <a:r>
                        <a:rPr lang="en-US" baseline="0" dirty="0" smtClean="0"/>
                        <a:t> new units aligned to CC</a:t>
                      </a:r>
                    </a:p>
                    <a:p>
                      <a:pPr marL="0" indent="0">
                        <a:buFont typeface="Arial" pitchFamily="34" charset="0"/>
                        <a:buNone/>
                      </a:pPr>
                      <a:endParaRPr lang="en-US" dirty="0"/>
                    </a:p>
                  </a:txBody>
                  <a:tcPr/>
                </a:tc>
                <a:tc>
                  <a:txBody>
                    <a:bodyPr/>
                    <a:lstStyle/>
                    <a:p>
                      <a:pPr marL="285750" indent="-285750">
                        <a:buFont typeface="Arial" pitchFamily="34" charset="0"/>
                        <a:buChar char="•"/>
                      </a:pPr>
                      <a:r>
                        <a:rPr lang="en-US" dirty="0" smtClean="0"/>
                        <a:t>Teaching all CC reading standards</a:t>
                      </a:r>
                    </a:p>
                    <a:p>
                      <a:pPr marL="285750" indent="-285750">
                        <a:buFont typeface="Arial" pitchFamily="34" charset="0"/>
                        <a:buChar char="•"/>
                      </a:pPr>
                      <a:r>
                        <a:rPr lang="en-US" dirty="0" smtClean="0"/>
                        <a:t>Search for resources</a:t>
                      </a:r>
                      <a:r>
                        <a:rPr lang="en-US" baseline="0" dirty="0" smtClean="0"/>
                        <a:t> and activities to teach new standards</a:t>
                      </a:r>
                    </a:p>
                    <a:p>
                      <a:pPr marL="285750" indent="-285750">
                        <a:buFont typeface="Arial" pitchFamily="34" charset="0"/>
                        <a:buChar char="•"/>
                      </a:pPr>
                      <a:r>
                        <a:rPr lang="en-US" baseline="0" dirty="0" smtClean="0"/>
                        <a:t>Reflect on lessons/materials</a:t>
                      </a:r>
                    </a:p>
                    <a:p>
                      <a:pPr marL="285750" indent="-285750">
                        <a:buFont typeface="Arial" pitchFamily="34" charset="0"/>
                        <a:buChar char="•"/>
                      </a:pPr>
                      <a:r>
                        <a:rPr lang="en-US" baseline="0" dirty="0" smtClean="0"/>
                        <a:t>Revisit grade level gaps</a:t>
                      </a:r>
                      <a:endParaRPr lang="en-US" dirty="0"/>
                    </a:p>
                  </a:txBody>
                  <a:tcPr/>
                </a:tc>
                <a:tc>
                  <a:txBody>
                    <a:bodyPr/>
                    <a:lstStyle/>
                    <a:p>
                      <a:pPr marL="285750" indent="-285750">
                        <a:buFont typeface="Arial" pitchFamily="34" charset="0"/>
                        <a:buChar char="•"/>
                      </a:pPr>
                      <a:r>
                        <a:rPr lang="en-US" dirty="0" smtClean="0"/>
                        <a:t>Teach</a:t>
                      </a:r>
                      <a:r>
                        <a:rPr lang="en-US" baseline="0" dirty="0" smtClean="0"/>
                        <a:t> all CCSS: RWS&amp;LL</a:t>
                      </a:r>
                    </a:p>
                    <a:p>
                      <a:pPr marL="285750" indent="-285750">
                        <a:buFont typeface="Arial" pitchFamily="34" charset="0"/>
                        <a:buChar char="•"/>
                      </a:pPr>
                      <a:r>
                        <a:rPr lang="en-US" baseline="0" dirty="0" smtClean="0"/>
                        <a:t>Continue search for resources</a:t>
                      </a:r>
                    </a:p>
                  </a:txBody>
                  <a:tcPr/>
                </a:tc>
              </a:tr>
              <a:tr h="370840">
                <a:tc>
                  <a:txBody>
                    <a:bodyPr/>
                    <a:lstStyle/>
                    <a:p>
                      <a:pPr marL="285750" indent="-285750">
                        <a:buFont typeface="Arial" pitchFamily="34" charset="0"/>
                        <a:buChar char="•"/>
                      </a:pPr>
                      <a:r>
                        <a:rPr lang="en-US" dirty="0" smtClean="0"/>
                        <a:t>Overview</a:t>
                      </a:r>
                      <a:r>
                        <a:rPr lang="en-US" baseline="0" dirty="0" smtClean="0"/>
                        <a:t> text complexity</a:t>
                      </a:r>
                      <a:endParaRPr lang="en-US"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Review resources for text complexity</a:t>
                      </a:r>
                      <a:endParaRPr lang="en-US" dirty="0" smtClean="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Review resources for text complexity</a:t>
                      </a:r>
                      <a:endParaRPr lang="en-US" dirty="0" smtClean="0"/>
                    </a:p>
                  </a:txBody>
                  <a:tcPr/>
                </a:tc>
              </a:tr>
              <a:tr h="370840">
                <a:tc>
                  <a:txBody>
                    <a:bodyPr/>
                    <a:lstStyle/>
                    <a:p>
                      <a:pPr marL="285750" indent="-285750">
                        <a:buFont typeface="Arial" pitchFamily="34" charset="0"/>
                        <a:buChar char="•"/>
                      </a:pPr>
                      <a:r>
                        <a:rPr lang="en-US" dirty="0" smtClean="0"/>
                        <a:t>Assessments</a:t>
                      </a:r>
                      <a:r>
                        <a:rPr lang="en-US" baseline="0" dirty="0" smtClean="0"/>
                        <a:t> had some CC and some GLEs</a:t>
                      </a:r>
                      <a:endParaRPr lang="en-US"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Assessments aligned to CC reading</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Add a performance task?</a:t>
                      </a:r>
                    </a:p>
                    <a:p>
                      <a:pPr marL="285750" indent="-285750">
                        <a:buFont typeface="Arial" pitchFamily="34" charset="0"/>
                        <a:buChar char="•"/>
                      </a:pPr>
                      <a:endParaRPr lang="en-US"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Assessments</a:t>
                      </a:r>
                      <a:r>
                        <a:rPr lang="en-US" baseline="0" dirty="0" smtClean="0"/>
                        <a:t> align to all CCSS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Assessments will mimic Next Generation Assessments</a:t>
                      </a:r>
                      <a:endParaRPr lang="en-US" dirty="0" smtClean="0"/>
                    </a:p>
                    <a:p>
                      <a:pPr marL="285750" indent="-285750">
                        <a:buFont typeface="Arial" pitchFamily="34" charset="0"/>
                        <a:buChar char="•"/>
                      </a:pPr>
                      <a:endParaRPr lang="en-US" dirty="0"/>
                    </a:p>
                  </a:txBody>
                  <a:tcPr/>
                </a:tc>
              </a:tr>
            </a:tbl>
          </a:graphicData>
        </a:graphic>
      </p:graphicFrame>
    </p:spTree>
    <p:extLst>
      <p:ext uri="{BB962C8B-B14F-4D97-AF65-F5344CB8AC3E}">
        <p14:creationId xmlns:p14="http://schemas.microsoft.com/office/powerpoint/2010/main" val="22943199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r>
              <a:rPr lang="en-US" sz="3600" dirty="0" smtClean="0"/>
              <a:t>High School Update</a:t>
            </a:r>
            <a:endParaRPr lang="en-US" sz="3600" dirty="0"/>
          </a:p>
        </p:txBody>
      </p:sp>
      <p:graphicFrame>
        <p:nvGraphicFramePr>
          <p:cNvPr id="5" name="Content Placeholder 3"/>
          <p:cNvGraphicFramePr>
            <a:graphicFrameLocks noGrp="1"/>
          </p:cNvGraphicFramePr>
          <p:nvPr>
            <p:ph sz="quarter" idx="1"/>
            <p:extLst>
              <p:ext uri="{D42A27DB-BD31-4B8C-83A1-F6EECF244321}">
                <p14:modId xmlns:p14="http://schemas.microsoft.com/office/powerpoint/2010/main" val="2467558003"/>
              </p:ext>
            </p:extLst>
          </p:nvPr>
        </p:nvGraphicFramePr>
        <p:xfrm>
          <a:off x="381000" y="685800"/>
          <a:ext cx="8229600" cy="5876835"/>
        </p:xfrm>
        <a:graphic>
          <a:graphicData uri="http://schemas.openxmlformats.org/drawingml/2006/table">
            <a:tbl>
              <a:tblPr firstRow="1" bandRow="1">
                <a:tableStyleId>{5C22544A-7EE6-4342-B048-85BDC9FD1C3A}</a:tableStyleId>
              </a:tblPr>
              <a:tblGrid>
                <a:gridCol w="2057400"/>
                <a:gridCol w="3124200"/>
                <a:gridCol w="3048000"/>
              </a:tblGrid>
              <a:tr h="356589">
                <a:tc>
                  <a:txBody>
                    <a:bodyPr/>
                    <a:lstStyle/>
                    <a:p>
                      <a:pPr algn="ctr"/>
                      <a:r>
                        <a:rPr lang="en-US" dirty="0" smtClean="0"/>
                        <a:t>Last year</a:t>
                      </a:r>
                      <a:endParaRPr lang="en-US" dirty="0"/>
                    </a:p>
                  </a:txBody>
                  <a:tcPr/>
                </a:tc>
                <a:tc>
                  <a:txBody>
                    <a:bodyPr/>
                    <a:lstStyle/>
                    <a:p>
                      <a:pPr algn="ctr"/>
                      <a:r>
                        <a:rPr lang="en-US" dirty="0" smtClean="0"/>
                        <a:t>This Year</a:t>
                      </a:r>
                      <a:endParaRPr lang="en-US" dirty="0"/>
                    </a:p>
                  </a:txBody>
                  <a:tcPr/>
                </a:tc>
                <a:tc>
                  <a:txBody>
                    <a:bodyPr/>
                    <a:lstStyle/>
                    <a:p>
                      <a:pPr algn="ctr"/>
                      <a:r>
                        <a:rPr lang="en-US" dirty="0" smtClean="0"/>
                        <a:t>Next Year</a:t>
                      </a:r>
                      <a:endParaRPr lang="en-US" dirty="0"/>
                    </a:p>
                  </a:txBody>
                  <a:tcPr/>
                </a:tc>
              </a:tr>
              <a:tr h="879261">
                <a:tc>
                  <a:txBody>
                    <a:bodyPr/>
                    <a:lstStyle/>
                    <a:p>
                      <a:pPr marL="285750" indent="-285750">
                        <a:buFont typeface="Arial" pitchFamily="34" charset="0"/>
                        <a:buChar char="•"/>
                      </a:pPr>
                      <a:r>
                        <a:rPr lang="en-US" dirty="0" smtClean="0"/>
                        <a:t>Learned</a:t>
                      </a:r>
                      <a:r>
                        <a:rPr lang="en-US" baseline="0" dirty="0" smtClean="0"/>
                        <a:t> the reading standards</a:t>
                      </a:r>
                      <a:endParaRPr lang="en-US" dirty="0"/>
                    </a:p>
                  </a:txBody>
                  <a:tcPr/>
                </a:tc>
                <a:tc>
                  <a:txBody>
                    <a:bodyPr/>
                    <a:lstStyle/>
                    <a:p>
                      <a:pPr marL="285750" indent="-285750">
                        <a:buFont typeface="Arial" pitchFamily="34" charset="0"/>
                        <a:buChar char="•"/>
                      </a:pPr>
                      <a:r>
                        <a:rPr lang="en-US" dirty="0" smtClean="0"/>
                        <a:t>Learn</a:t>
                      </a:r>
                      <a:r>
                        <a:rPr lang="en-US" baseline="0" dirty="0" smtClean="0"/>
                        <a:t> the writing, speaking &amp; listening, language </a:t>
                      </a:r>
                      <a:endParaRPr lang="en-US" dirty="0"/>
                    </a:p>
                  </a:txBody>
                  <a:tcPr/>
                </a:tc>
                <a:tc>
                  <a:txBody>
                    <a:bodyPr/>
                    <a:lstStyle/>
                    <a:p>
                      <a:pPr marL="285750" indent="-285750">
                        <a:buFont typeface="Arial" pitchFamily="34" charset="0"/>
                        <a:buChar char="•"/>
                      </a:pPr>
                      <a:r>
                        <a:rPr lang="en-US" dirty="0" smtClean="0"/>
                        <a:t>Technology</a:t>
                      </a:r>
                      <a:r>
                        <a:rPr lang="en-US" baseline="0" dirty="0" smtClean="0"/>
                        <a:t>?</a:t>
                      </a:r>
                      <a:endParaRPr lang="en-US" dirty="0"/>
                    </a:p>
                  </a:txBody>
                  <a:tcPr/>
                </a:tc>
              </a:tr>
              <a:tr h="2198152">
                <a:tc>
                  <a:txBody>
                    <a:bodyPr/>
                    <a:lstStyle/>
                    <a:p>
                      <a:pPr marL="285750" indent="-285750">
                        <a:buFont typeface="Arial" pitchFamily="34" charset="0"/>
                        <a:buChar char="•"/>
                      </a:pPr>
                      <a:r>
                        <a:rPr lang="en-US" dirty="0" smtClean="0"/>
                        <a:t>Created</a:t>
                      </a:r>
                      <a:r>
                        <a:rPr lang="en-US" baseline="0" dirty="0" smtClean="0"/>
                        <a:t> new units aligned to CC</a:t>
                      </a:r>
                    </a:p>
                    <a:p>
                      <a:pPr marL="0" indent="0">
                        <a:buFont typeface="Arial" pitchFamily="34" charset="0"/>
                        <a:buNone/>
                      </a:pPr>
                      <a:endParaRPr lang="en-US" dirty="0"/>
                    </a:p>
                  </a:txBody>
                  <a:tcPr/>
                </a:tc>
                <a:tc>
                  <a:txBody>
                    <a:bodyPr/>
                    <a:lstStyle/>
                    <a:p>
                      <a:pPr marL="285750" indent="-285750">
                        <a:buFont typeface="Arial" pitchFamily="34" charset="0"/>
                        <a:buChar char="•"/>
                      </a:pPr>
                      <a:r>
                        <a:rPr lang="en-US" dirty="0" smtClean="0"/>
                        <a:t>Teaching all CC reading standards</a:t>
                      </a:r>
                    </a:p>
                    <a:p>
                      <a:pPr marL="285750" indent="-285750">
                        <a:buFont typeface="Arial" pitchFamily="34" charset="0"/>
                        <a:buChar char="•"/>
                      </a:pPr>
                      <a:r>
                        <a:rPr lang="en-US" dirty="0" smtClean="0"/>
                        <a:t>Search for resources/ </a:t>
                      </a:r>
                      <a:r>
                        <a:rPr lang="en-US" baseline="0" dirty="0" smtClean="0"/>
                        <a:t>activities to teach new standards</a:t>
                      </a:r>
                    </a:p>
                    <a:p>
                      <a:pPr marL="285750" indent="-285750">
                        <a:buFont typeface="Arial" pitchFamily="34" charset="0"/>
                        <a:buChar char="•"/>
                      </a:pPr>
                      <a:r>
                        <a:rPr lang="en-US" baseline="0" dirty="0" smtClean="0"/>
                        <a:t>Reflect on new lessons/ materials</a:t>
                      </a:r>
                    </a:p>
                    <a:p>
                      <a:pPr marL="285750" indent="-285750">
                        <a:buFont typeface="Arial" pitchFamily="34" charset="0"/>
                        <a:buChar char="•"/>
                      </a:pPr>
                      <a:r>
                        <a:rPr lang="en-US" baseline="0" dirty="0" smtClean="0"/>
                        <a:t>Revisit grade level gaps</a:t>
                      </a:r>
                      <a:endParaRPr lang="en-US" dirty="0"/>
                    </a:p>
                  </a:txBody>
                  <a:tcPr/>
                </a:tc>
                <a:tc>
                  <a:txBody>
                    <a:bodyPr/>
                    <a:lstStyle/>
                    <a:p>
                      <a:pPr marL="285750" indent="-285750">
                        <a:buFont typeface="Arial" pitchFamily="34" charset="0"/>
                        <a:buChar char="•"/>
                      </a:pPr>
                      <a:r>
                        <a:rPr lang="en-US" dirty="0" smtClean="0"/>
                        <a:t>Teach</a:t>
                      </a:r>
                      <a:r>
                        <a:rPr lang="en-US" baseline="0" dirty="0" smtClean="0"/>
                        <a:t> all CCSS: RWS&amp;LL</a:t>
                      </a:r>
                    </a:p>
                    <a:p>
                      <a:pPr marL="285750" indent="-285750">
                        <a:buFont typeface="Arial" pitchFamily="34" charset="0"/>
                        <a:buChar char="•"/>
                      </a:pPr>
                      <a:r>
                        <a:rPr lang="en-US" baseline="0" dirty="0" smtClean="0"/>
                        <a:t>Continue search for resources</a:t>
                      </a:r>
                    </a:p>
                  </a:txBody>
                  <a:tcPr/>
                </a:tc>
              </a:tr>
              <a:tr h="615482">
                <a:tc>
                  <a:txBody>
                    <a:bodyPr/>
                    <a:lstStyle/>
                    <a:p>
                      <a:pPr marL="285750" indent="-285750">
                        <a:buFont typeface="Arial" pitchFamily="34" charset="0"/>
                        <a:buChar char="•"/>
                      </a:pPr>
                      <a:r>
                        <a:rPr lang="en-US" dirty="0" smtClean="0"/>
                        <a:t>Overview</a:t>
                      </a:r>
                      <a:r>
                        <a:rPr lang="en-US" baseline="0" dirty="0" smtClean="0"/>
                        <a:t> </a:t>
                      </a:r>
                      <a:r>
                        <a:rPr lang="en-US" baseline="0" dirty="0" smtClean="0"/>
                        <a:t>text complexity</a:t>
                      </a:r>
                      <a:endParaRPr lang="en-US"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Review resources for text complexity?</a:t>
                      </a:r>
                      <a:endParaRPr lang="en-US" dirty="0" smtClean="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Review resources for text complexity</a:t>
                      </a:r>
                      <a:endParaRPr lang="en-US" dirty="0" smtClean="0"/>
                    </a:p>
                  </a:txBody>
                  <a:tcPr/>
                </a:tc>
              </a:tr>
              <a:tr h="1670595">
                <a:tc>
                  <a:txBody>
                    <a:bodyPr/>
                    <a:lstStyle/>
                    <a:p>
                      <a:pPr marL="285750" indent="-285750">
                        <a:buFont typeface="Arial" pitchFamily="34" charset="0"/>
                        <a:buChar char="•"/>
                      </a:pPr>
                      <a:endParaRPr lang="en-US"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Assessments aligned to CC reading</a:t>
                      </a:r>
                    </a:p>
                    <a:p>
                      <a:pPr marL="0" indent="0">
                        <a:buFont typeface="Arial" pitchFamily="34" charset="0"/>
                        <a:buNone/>
                      </a:pPr>
                      <a:endParaRPr lang="en-US"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Assessments</a:t>
                      </a:r>
                      <a:r>
                        <a:rPr lang="en-US" baseline="0" dirty="0" smtClean="0"/>
                        <a:t> align to all CCSS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Assessments will mimic Next Generation Assessments</a:t>
                      </a:r>
                      <a:endParaRPr lang="en-US" dirty="0"/>
                    </a:p>
                  </a:txBody>
                  <a:tcPr/>
                </a:tc>
              </a:tr>
            </a:tbl>
          </a:graphicData>
        </a:graphic>
      </p:graphicFrame>
    </p:spTree>
    <p:extLst>
      <p:ext uri="{BB962C8B-B14F-4D97-AF65-F5344CB8AC3E}">
        <p14:creationId xmlns:p14="http://schemas.microsoft.com/office/powerpoint/2010/main" val="28750406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sz="5300" dirty="0" smtClean="0"/>
              <a:t>Activity</a:t>
            </a:r>
            <a:endParaRPr lang="en-US" sz="5300" dirty="0"/>
          </a:p>
        </p:txBody>
      </p:sp>
      <p:sp>
        <p:nvSpPr>
          <p:cNvPr id="3" name="Content Placeholder 2"/>
          <p:cNvSpPr>
            <a:spLocks noGrp="1"/>
          </p:cNvSpPr>
          <p:nvPr>
            <p:ph sz="quarter" idx="1"/>
          </p:nvPr>
        </p:nvSpPr>
        <p:spPr/>
        <p:txBody>
          <a:bodyPr>
            <a:normAutofit/>
          </a:bodyPr>
          <a:lstStyle/>
          <a:p>
            <a:pPr marL="0" indent="0" algn="ctr">
              <a:buNone/>
            </a:pPr>
            <a:endParaRPr lang="en-US" sz="6000" dirty="0" smtClean="0"/>
          </a:p>
          <a:p>
            <a:pPr marL="0" indent="0" algn="ctr">
              <a:buNone/>
            </a:pPr>
            <a:r>
              <a:rPr lang="en-US" sz="6000" dirty="0" smtClean="0"/>
              <a:t>What do you remember?</a:t>
            </a:r>
            <a:endParaRPr lang="en-US" sz="6000" dirty="0"/>
          </a:p>
        </p:txBody>
      </p:sp>
    </p:spTree>
    <p:extLst>
      <p:ext uri="{BB962C8B-B14F-4D97-AF65-F5344CB8AC3E}">
        <p14:creationId xmlns:p14="http://schemas.microsoft.com/office/powerpoint/2010/main" val="3430568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8229600" cy="573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5699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04801"/>
            <a:ext cx="8458200" cy="578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7377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Questions</a:t>
            </a:r>
            <a:endParaRPr lang="en-US" dirty="0"/>
          </a:p>
        </p:txBody>
      </p:sp>
      <p:sp>
        <p:nvSpPr>
          <p:cNvPr id="3" name="Content Placeholder 2"/>
          <p:cNvSpPr>
            <a:spLocks noGrp="1"/>
          </p:cNvSpPr>
          <p:nvPr>
            <p:ph sz="quarter" idx="1"/>
          </p:nvPr>
        </p:nvSpPr>
        <p:spPr/>
        <p:txBody>
          <a:bodyPr>
            <a:normAutofit/>
          </a:bodyPr>
          <a:lstStyle/>
          <a:p>
            <a:r>
              <a:rPr lang="en-US" dirty="0" smtClean="0"/>
              <a:t>Selected Response</a:t>
            </a:r>
          </a:p>
          <a:p>
            <a:r>
              <a:rPr lang="en-US" dirty="0" smtClean="0"/>
              <a:t>Constructed Response (short/extended)</a:t>
            </a:r>
          </a:p>
          <a:p>
            <a:pPr lvl="1"/>
            <a:r>
              <a:rPr lang="en-US" dirty="0" smtClean="0"/>
              <a:t>2-3 points, 5-10 min to answer</a:t>
            </a:r>
          </a:p>
          <a:p>
            <a:r>
              <a:rPr lang="en-US" dirty="0" smtClean="0"/>
              <a:t>Technology </a:t>
            </a:r>
            <a:r>
              <a:rPr lang="en-US" dirty="0" smtClean="0"/>
              <a:t>Enhanced</a:t>
            </a:r>
            <a:endParaRPr lang="en-US" dirty="0" smtClean="0"/>
          </a:p>
          <a:p>
            <a:r>
              <a:rPr lang="en-US" dirty="0" smtClean="0"/>
              <a:t>Performance Tasks</a:t>
            </a:r>
          </a:p>
          <a:p>
            <a:pPr lvl="1"/>
            <a:r>
              <a:rPr lang="en-US" dirty="0" smtClean="0"/>
              <a:t>Involve substantial research, multiple stimuli, access to spell check not grammar check</a:t>
            </a:r>
          </a:p>
          <a:p>
            <a:pPr lvl="1"/>
            <a:r>
              <a:rPr lang="en-US" dirty="0" smtClean="0"/>
              <a:t>Maximum time 3-8 105 minutes, HS 120 min (first 35 for reading)</a:t>
            </a:r>
          </a:p>
        </p:txBody>
      </p:sp>
    </p:spTree>
    <p:extLst>
      <p:ext uri="{BB962C8B-B14F-4D97-AF65-F5344CB8AC3E}">
        <p14:creationId xmlns:p14="http://schemas.microsoft.com/office/powerpoint/2010/main" val="785138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8686799"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715" y="5438775"/>
            <a:ext cx="8530938" cy="141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04072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792</TotalTime>
  <Words>2028</Words>
  <Application>Microsoft Office PowerPoint</Application>
  <PresentationFormat>On-screen Show (4:3)</PresentationFormat>
  <Paragraphs>156</Paragraphs>
  <Slides>24</Slides>
  <Notes>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Oriel</vt:lpstr>
      <vt:lpstr>ELA Common Core</vt:lpstr>
      <vt:lpstr>Elementary Update</vt:lpstr>
      <vt:lpstr>Middle School Update</vt:lpstr>
      <vt:lpstr>High School Update</vt:lpstr>
      <vt:lpstr> Activity</vt:lpstr>
      <vt:lpstr>PowerPoint Presentation</vt:lpstr>
      <vt:lpstr>PowerPoint Presentation</vt:lpstr>
      <vt:lpstr>Types of Questions</vt:lpstr>
      <vt:lpstr>PowerPoint Presentation</vt:lpstr>
      <vt:lpstr>3-5 Samples RL</vt:lpstr>
      <vt:lpstr>3-5 Samples RI</vt:lpstr>
      <vt:lpstr>3-5 Sample PT</vt:lpstr>
      <vt:lpstr>6 – 8 Samples</vt:lpstr>
      <vt:lpstr>Grade 8 Sample Performance Task</vt:lpstr>
      <vt:lpstr>9-10 Samples RI</vt:lpstr>
      <vt:lpstr>9-10 Samples RL</vt:lpstr>
      <vt:lpstr>11-12 Samples</vt:lpstr>
      <vt:lpstr>HS Sample PT</vt:lpstr>
      <vt:lpstr>Smarter Balanced 2014-15</vt:lpstr>
      <vt:lpstr>PowerPoint Presentation</vt:lpstr>
      <vt:lpstr>80%</vt:lpstr>
      <vt:lpstr>90%</vt:lpstr>
      <vt:lpstr>95%</vt:lpstr>
      <vt:lpstr>Activity </vt:lpstr>
    </vt:vector>
  </TitlesOfParts>
  <Company>Colonial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Colonial School District</dc:creator>
  <cp:lastModifiedBy>Colonial School District</cp:lastModifiedBy>
  <cp:revision>48</cp:revision>
  <cp:lastPrinted>2012-09-13T14:54:57Z</cp:lastPrinted>
  <dcterms:created xsi:type="dcterms:W3CDTF">2012-08-24T16:56:59Z</dcterms:created>
  <dcterms:modified xsi:type="dcterms:W3CDTF">2012-09-13T14:55:47Z</dcterms:modified>
</cp:coreProperties>
</file>