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27" r:id="rId3"/>
    <p:sldId id="330" r:id="rId4"/>
    <p:sldId id="261" r:id="rId5"/>
    <p:sldId id="266" r:id="rId6"/>
    <p:sldId id="311" r:id="rId7"/>
    <p:sldId id="336" r:id="rId8"/>
    <p:sldId id="334" r:id="rId9"/>
    <p:sldId id="337" r:id="rId10"/>
    <p:sldId id="259" r:id="rId11"/>
    <p:sldId id="335" r:id="rId12"/>
    <p:sldId id="338" r:id="rId13"/>
    <p:sldId id="331" r:id="rId14"/>
    <p:sldId id="339" r:id="rId15"/>
    <p:sldId id="34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90"/>
    </p:cViewPr>
  </p:sorterViewPr>
  <p:notesViewPr>
    <p:cSldViewPr>
      <p:cViewPr varScale="1">
        <p:scale>
          <a:sx n="81" d="100"/>
          <a:sy n="81" d="100"/>
        </p:scale>
        <p:origin x="-208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8E418-DAFB-4BCE-B701-8AF933C88F3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CD4A5-E45F-48A4-889E-6305111D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2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8FF8-602D-40BC-BBA3-1C6790C052D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19FC-EF0E-4955-9A93-45AA22AAC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3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http://www.youtube.com/watch?v=Q0uZwDP6cGo&amp;feature=related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19FC-EF0E-4955-9A93-45AA22AAC7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template offers space to record information for each of the three legs of the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29336-3E84-4539-A164-ACAA2C60A4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template offers space to record information for each of the three legs of the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29336-3E84-4539-A164-ACAA2C60A41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template offers space to record information for each of the three legs of the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29336-3E84-4539-A164-ACAA2C60A4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“Ripe Figs” – Kate Chopin – 286 words – </a:t>
            </a:r>
            <a:r>
              <a:rPr lang="en-US" dirty="0" err="1" smtClean="0"/>
              <a:t>Lexile</a:t>
            </a:r>
            <a:r>
              <a:rPr lang="en-US" dirty="0" smtClean="0"/>
              <a:t> 1030 – upper end of Grade 6-8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19FC-EF0E-4955-9A93-45AA22AAC7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2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template offers space to record information for each of the three legs of the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29336-3E84-4539-A164-ACAA2C60A4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Overview of the protocol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B4541-D7B6-486B-869A-06554A17C19F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6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2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" t="33526" r="13196"/>
          <a:stretch/>
        </p:blipFill>
        <p:spPr>
          <a:xfrm>
            <a:off x="-14514" y="0"/>
            <a:ext cx="9158514" cy="1981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772400" cy="769441"/>
          </a:xfrm>
        </p:spPr>
        <p:txBody>
          <a:bodyPr>
            <a:spAutoFit/>
          </a:bodyPr>
          <a:lstStyle>
            <a:lvl1pPr algn="l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81200"/>
            <a:ext cx="7772400" cy="17526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29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50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05187"/>
            <a:ext cx="7772400" cy="1362075"/>
          </a:xfrm>
        </p:spPr>
        <p:txBody>
          <a:bodyPr anchor="t"/>
          <a:lstStyle>
            <a:lvl1pPr algn="l"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" t="33526" r="13196"/>
          <a:stretch/>
        </p:blipFill>
        <p:spPr>
          <a:xfrm>
            <a:off x="-14514" y="0"/>
            <a:ext cx="9158514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8950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5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83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3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03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7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05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76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3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4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9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7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4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C800-A337-495C-BC79-330D3FD04C79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3E72-23FD-4D61-AB92-5116F510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1000">
              <a:schemeClr val="tx1"/>
            </a:gs>
            <a:gs pos="100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" t="51423" r="13196"/>
          <a:stretch/>
        </p:blipFill>
        <p:spPr>
          <a:xfrm flipH="1" flipV="1">
            <a:off x="0" y="5410200"/>
            <a:ext cx="9158514" cy="14478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9C6C-8EBA-4796-8297-202BE69488D9}" type="datetimeFigureOut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9/14/2012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F733-ABDB-4D27-8ABF-EAEE1AC5F584}" type="slidenum">
              <a:rPr lang="en-US" smtClean="0">
                <a:solidFill>
                  <a:srgbClr val="0081C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81C4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5566229"/>
            <a:ext cx="159223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8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chemeClr val="bg2"/>
        </a:buClr>
        <a:buSzPct val="140000"/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140000"/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40000"/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SzPct val="140000"/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140000"/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Q0uZwDP6cGo?version=3&amp;hl=en_US&amp;rel=0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youtube.com/watch?v=Q0uZwDP6cGo&amp;feature=relat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2845"/>
            <a:ext cx="7772400" cy="1261884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dapted from: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KCCS Text Complexity Team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mcopeland@ksde.org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</a:t>
            </a:r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</a:p>
          <a:p>
            <a:pPr algn="ctr"/>
            <a:endParaRPr lang="en-US" sz="4800" dirty="0">
              <a:solidFill>
                <a:schemeClr val="accent2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399"/>
            <a:ext cx="1653616" cy="14478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545667"/>
            <a:ext cx="1905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" y="-6927"/>
            <a:ext cx="9130145" cy="683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 rot="18361869">
            <a:off x="3434594" y="1277896"/>
            <a:ext cx="890378" cy="178635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Assignment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Elementary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Weaving a California Tradition </a:t>
            </a:r>
            <a:r>
              <a:rPr lang="en-US" dirty="0" smtClean="0"/>
              <a:t>by Linda </a:t>
            </a:r>
            <a:r>
              <a:rPr lang="en-US" dirty="0" err="1" smtClean="0"/>
              <a:t>Yamone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Lexile</a:t>
            </a:r>
            <a:r>
              <a:rPr lang="en-US" dirty="0" smtClean="0"/>
              <a:t>:760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Task: Explain how the author uses reasons and evidence to support particular points in a text.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Why We Shouldn’t Go To Mars </a:t>
            </a:r>
            <a:r>
              <a:rPr lang="en-US" dirty="0" smtClean="0"/>
              <a:t>by Gregg </a:t>
            </a:r>
            <a:r>
              <a:rPr lang="en-US" dirty="0" err="1" smtClean="0"/>
              <a:t>Wasterbrook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Lexile</a:t>
            </a:r>
            <a:r>
              <a:rPr lang="en-US" dirty="0" smtClean="0"/>
              <a:t>: 1370</a:t>
            </a:r>
          </a:p>
          <a:p>
            <a:pPr marL="0" indent="0">
              <a:buNone/>
            </a:pPr>
            <a:r>
              <a:rPr lang="en-US" dirty="0" smtClean="0"/>
              <a:t>Task: Evaluate the argument, assessing whether the reasoning and evidence is relevant and sufficient.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525" y="1416050"/>
            <a:ext cx="4419600" cy="6096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A Four-step Process:</a:t>
            </a:r>
          </a:p>
          <a:p>
            <a:pPr marL="0" indent="0">
              <a:defRPr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ea typeface="Geneva"/>
                <a:cs typeface="Geneva"/>
              </a:rPr>
              <a:t>Determining Text Complexity</a:t>
            </a:r>
          </a:p>
        </p:txBody>
      </p:sp>
      <p:sp>
        <p:nvSpPr>
          <p:cNvPr id="23" name="Content Placeholder 1"/>
          <p:cNvSpPr txBox="1">
            <a:spLocks/>
          </p:cNvSpPr>
          <p:nvPr/>
        </p:nvSpPr>
        <p:spPr bwMode="auto">
          <a:xfrm>
            <a:off x="115888" y="4946650"/>
            <a:ext cx="5684834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90000"/>
              </a:spcBef>
              <a:spcAft>
                <a:spcPts val="600"/>
              </a:spcAft>
              <a:buFont typeface="Arial" pitchFamily="34" charset="0"/>
              <a:buAutoNum type="arabicPeriod" startAt="4"/>
            </a:pPr>
            <a:r>
              <a:rPr lang="en-US" sz="2800" dirty="0">
                <a:latin typeface="+mn-lt"/>
                <a:ea typeface="Geneva"/>
                <a:cs typeface="Geneva"/>
              </a:rPr>
              <a:t>Recommend placement in the appropriate text complexity band.</a:t>
            </a:r>
          </a:p>
        </p:txBody>
      </p:sp>
      <p:sp>
        <p:nvSpPr>
          <p:cNvPr id="24" name="Content Placeholder 1"/>
          <p:cNvSpPr txBox="1">
            <a:spLocks/>
          </p:cNvSpPr>
          <p:nvPr/>
        </p:nvSpPr>
        <p:spPr bwMode="auto">
          <a:xfrm>
            <a:off x="115887" y="3948113"/>
            <a:ext cx="568483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90000"/>
              </a:spcBef>
              <a:spcAft>
                <a:spcPts val="600"/>
              </a:spcAft>
              <a:buFont typeface="Arial" pitchFamily="34" charset="0"/>
              <a:buAutoNum type="arabicPeriod" startAt="3"/>
            </a:pPr>
            <a:r>
              <a:rPr lang="en-US" sz="2800" dirty="0">
                <a:latin typeface="+mn-lt"/>
                <a:ea typeface="Geneva"/>
                <a:cs typeface="Geneva"/>
              </a:rPr>
              <a:t>Reflect upon the reader and task considerations.</a:t>
            </a:r>
          </a:p>
        </p:txBody>
      </p:sp>
      <p:sp>
        <p:nvSpPr>
          <p:cNvPr id="25" name="Content Placeholder 1"/>
          <p:cNvSpPr txBox="1">
            <a:spLocks/>
          </p:cNvSpPr>
          <p:nvPr/>
        </p:nvSpPr>
        <p:spPr bwMode="auto">
          <a:xfrm>
            <a:off x="161924" y="3051175"/>
            <a:ext cx="5638799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90000"/>
              </a:spcBef>
              <a:spcAft>
                <a:spcPts val="600"/>
              </a:spcAft>
              <a:buFont typeface="Arial" pitchFamily="34" charset="0"/>
              <a:buAutoNum type="arabicPeriod" startAt="2"/>
            </a:pPr>
            <a:r>
              <a:rPr lang="en-US" sz="2800" dirty="0">
                <a:latin typeface="+mn-lt"/>
                <a:ea typeface="Geneva"/>
                <a:cs typeface="Geneva"/>
              </a:rPr>
              <a:t>Analyze the qualitative measures of the text.</a:t>
            </a:r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152399" y="2087563"/>
            <a:ext cx="564832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900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800" dirty="0">
                <a:latin typeface="+mn-lt"/>
                <a:ea typeface="Geneva"/>
                <a:cs typeface="Geneva"/>
              </a:rPr>
              <a:t>Determine the quantitative measures of the text.</a:t>
            </a: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500312"/>
            <a:ext cx="306245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9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Summarizing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How do I select appropriate texts to support the standards?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352800" y="3352800"/>
            <a:ext cx="1905000" cy="2057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5410200"/>
            <a:ext cx="19812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re Light SF" pitchFamily="2" charset="0"/>
              </a:rPr>
              <a:t>Qualitative</a:t>
            </a:r>
            <a:endParaRPr lang="en-US" dirty="0">
              <a:latin typeface="Andre Light SF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14700" y="2286000"/>
            <a:ext cx="19812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re Light SF" pitchFamily="2" charset="0"/>
              </a:rPr>
              <a:t>Quantitative</a:t>
            </a:r>
            <a:endParaRPr lang="en-US" dirty="0">
              <a:latin typeface="Andre Light SF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8527" y="5410200"/>
            <a:ext cx="19812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re Light SF" pitchFamily="2" charset="0"/>
              </a:rPr>
              <a:t>Reader/Task</a:t>
            </a:r>
            <a:endParaRPr lang="en-US" dirty="0">
              <a:latin typeface="Andre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re-delivery presentation</a:t>
            </a:r>
          </a:p>
          <a:p>
            <a:r>
              <a:rPr lang="en-US" dirty="0" smtClean="0"/>
              <a:t>teacher planning</a:t>
            </a:r>
          </a:p>
          <a:p>
            <a:r>
              <a:rPr lang="en-US" smtClean="0"/>
              <a:t>new assessments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rustration vs. productive </a:t>
            </a:r>
            <a:r>
              <a:rPr lang="en-US" dirty="0"/>
              <a:t>s</a:t>
            </a:r>
            <a:r>
              <a:rPr lang="en-US" dirty="0" smtClean="0"/>
              <a:t>truggle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select appropriate texts to support the standards?</a:t>
            </a:r>
          </a:p>
        </p:txBody>
      </p:sp>
      <p:pic>
        <p:nvPicPr>
          <p:cNvPr id="1026" name="Picture 2" descr="C:\Users\sclark\AppData\Local\Microsoft\Windows\Temporary Internet Files\Content.IE5\B5J7E0B7\MP9004276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457423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>
                <a:solidFill>
                  <a:schemeClr val="accent3"/>
                </a:solidFill>
                <a:latin typeface="+mn-lt"/>
                <a:hlinkClick r:id="rId4"/>
              </a:rPr>
              <a:t>Activating Strategy</a:t>
            </a:r>
            <a:r>
              <a:rPr lang="en-US" sz="3600" b="1" dirty="0" smtClean="0">
                <a:solidFill>
                  <a:schemeClr val="accent3"/>
                </a:solidFill>
                <a:latin typeface="+mn-lt"/>
                <a:hlinkClick r:id="rId4"/>
              </a:rPr>
              <a:t/>
            </a:r>
            <a:br>
              <a:rPr lang="en-US" sz="3600" b="1" dirty="0" smtClean="0">
                <a:solidFill>
                  <a:schemeClr val="accent3"/>
                </a:solidFill>
                <a:latin typeface="+mn-lt"/>
                <a:hlinkClick r:id="rId4"/>
              </a:rPr>
            </a:br>
            <a:r>
              <a:rPr lang="en-US" sz="3600" b="1" dirty="0" smtClean="0">
                <a:solidFill>
                  <a:schemeClr val="accent3"/>
                </a:solidFill>
                <a:latin typeface="+mn-lt"/>
                <a:hlinkClick r:id="rId4"/>
              </a:rPr>
              <a:t>Video Overview of Text </a:t>
            </a:r>
            <a:r>
              <a:rPr lang="en-US" sz="3600" b="1" dirty="0" smtClean="0">
                <a:solidFill>
                  <a:schemeClr val="accent3"/>
                </a:solidFill>
                <a:latin typeface="+mn-lt"/>
                <a:hlinkClick r:id="rId4"/>
              </a:rPr>
              <a:t>Complexity</a:t>
            </a:r>
            <a:r>
              <a:rPr lang="en-US" sz="3600" b="1" dirty="0" smtClean="0">
                <a:solidFill>
                  <a:schemeClr val="accent3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chemeClr val="accent3"/>
                </a:solidFill>
                <a:latin typeface="+mn-lt"/>
              </a:rPr>
            </a:br>
            <a:endParaRPr lang="en-US" sz="3600" b="1" dirty="0"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4" name="Q0uZwDP6cGo?version=3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1295400"/>
            <a:ext cx="91440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Text Complexity- Why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s This Important?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11381"/>
            <a:ext cx="4508786" cy="54916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27165"/>
            <a:ext cx="768087" cy="67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2511"/>
            <a:ext cx="9130145" cy="683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Ripe Figs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2510"/>
            <a:ext cx="9130145" cy="683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own Arrow 1"/>
          <p:cNvSpPr/>
          <p:nvPr/>
        </p:nvSpPr>
        <p:spPr>
          <a:xfrm rot="17010607">
            <a:off x="3423497" y="334591"/>
            <a:ext cx="890378" cy="178635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4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2510"/>
            <a:ext cx="9130145" cy="683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 rot="3772573">
            <a:off x="2686330" y="138863"/>
            <a:ext cx="890378" cy="178635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9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610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tx2"/>
                </a:solidFill>
              </a:rPr>
              <a:t>Ripe Figs</a:t>
            </a:r>
          </a:p>
          <a:p>
            <a:pPr marL="0" indent="0" algn="ctr">
              <a:buNone/>
            </a:pPr>
            <a:r>
              <a:rPr lang="en-US" sz="5400" dirty="0" smtClean="0"/>
              <a:t>Read “Ripe Figs</a:t>
            </a:r>
            <a:r>
              <a:rPr lang="en-US" sz="4800" dirty="0" smtClean="0"/>
              <a:t>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35391"/>
            <a:ext cx="1065960" cy="93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s://encrypted-tbn0.google.com/images?q=tbn:ANd9GcSFD2caxjZi81ZoHk2F6CABokl-Gole7-sSZGOmrqICUdLZXbaho3ML1gA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4343400" cy="29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9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KSDE color template">
      <a:dk1>
        <a:srgbClr val="0081C4"/>
      </a:dk1>
      <a:lt1>
        <a:sysClr val="window" lastClr="FFFFFF"/>
      </a:lt1>
      <a:dk2>
        <a:srgbClr val="183C47"/>
      </a:dk2>
      <a:lt2>
        <a:srgbClr val="FFE098"/>
      </a:lt2>
      <a:accent1>
        <a:srgbClr val="E5A04D"/>
      </a:accent1>
      <a:accent2>
        <a:srgbClr val="ECDFA7"/>
      </a:accent2>
      <a:accent3>
        <a:srgbClr val="79BDE8"/>
      </a:accent3>
      <a:accent4>
        <a:srgbClr val="77CBF9"/>
      </a:accent4>
      <a:accent5>
        <a:srgbClr val="FFEEC9"/>
      </a:accent5>
      <a:accent6>
        <a:srgbClr val="B7701B"/>
      </a:accent6>
      <a:hlink>
        <a:srgbClr val="0081C4"/>
      </a:hlink>
      <a:folHlink>
        <a:srgbClr val="183C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266</Words>
  <Application>Microsoft Office PowerPoint</Application>
  <PresentationFormat>On-screen Show (4:3)</PresentationFormat>
  <Paragraphs>55</Paragraphs>
  <Slides>14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adapted from: KCCS Text Complexity Team mcopeland@ksde.org</vt:lpstr>
      <vt:lpstr>LEQ</vt:lpstr>
      <vt:lpstr>Activating Strategy Video Overview of Text Complexity </vt:lpstr>
      <vt:lpstr>Text Complexity- Why Is This Important?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Assignment</vt:lpstr>
      <vt:lpstr>Determining Text Complexity</vt:lpstr>
      <vt:lpstr>Summarizing</vt:lpstr>
      <vt:lpstr>Final Thoughts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Complexity and the Common Core State Standards</dc:title>
  <dc:creator>Matt Copeland</dc:creator>
  <cp:lastModifiedBy>Colonial School District</cp:lastModifiedBy>
  <cp:revision>122</cp:revision>
  <cp:lastPrinted>2012-09-11T18:22:30Z</cp:lastPrinted>
  <dcterms:created xsi:type="dcterms:W3CDTF">2012-05-07T17:31:48Z</dcterms:created>
  <dcterms:modified xsi:type="dcterms:W3CDTF">2012-09-14T15:09:00Z</dcterms:modified>
</cp:coreProperties>
</file>