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576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372C2-D9AC-41B5-8B04-B44E19757C2F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45030-0C20-4888-B9E3-F82AC00CD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Adjustments may</a:t>
            </a:r>
            <a:r>
              <a:rPr lang="en-US" baseline="0" dirty="0" smtClean="0"/>
              <a:t> include extended thinking, length of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45030-0C20-4888-B9E3-F82AC00CD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</a:t>
            </a:r>
            <a:r>
              <a:rPr lang="en-US" baseline="0" dirty="0" smtClean="0"/>
              <a:t> regarding 2 or 3 point rubrics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45030-0C20-4888-B9E3-F82AC00CD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1E4AD3-CE83-4990-BDD5-2FD2A5C2FF27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F649E34-2155-41F8-8566-CF6C2C95CA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lonialela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</a:t>
            </a:r>
            <a:r>
              <a:rPr lang="en-US" dirty="0" smtClean="0"/>
              <a:t>Planning</a:t>
            </a:r>
            <a:br>
              <a:rPr lang="en-US" dirty="0" smtClean="0"/>
            </a:br>
            <a:r>
              <a:rPr lang="en-US" sz="3200" b="1" i="1" dirty="0" smtClean="0">
                <a:latin typeface="Aldine401 BT" pitchFamily="18" charset="0"/>
              </a:rPr>
              <a:t>“On the Road to Rigor”</a:t>
            </a:r>
            <a:endParaRPr lang="en-US" sz="3200" b="1" i="1" dirty="0">
              <a:latin typeface="Aldine401 B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hlinkClick r:id="rId2"/>
              </a:rPr>
              <a:t>http://colonialela.weebly.com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column on KUD to ensure alignment.</a:t>
            </a:r>
          </a:p>
          <a:p>
            <a:r>
              <a:rPr lang="en-US" dirty="0" smtClean="0"/>
              <a:t>Be sure to include a mix of MC and CR.</a:t>
            </a:r>
          </a:p>
          <a:p>
            <a:r>
              <a:rPr lang="en-US" dirty="0" smtClean="0"/>
              <a:t>Avoid stand-outs in distractors: proper nouns, lengths, beginning word, etc. </a:t>
            </a:r>
          </a:p>
          <a:p>
            <a:r>
              <a:rPr lang="en-US" dirty="0" smtClean="0"/>
              <a:t>Use vocabulary on “grade-level” in distractors (consult EDL).</a:t>
            </a:r>
          </a:p>
          <a:p>
            <a:r>
              <a:rPr lang="en-US" dirty="0" smtClean="0"/>
              <a:t>Make all distractors plausible, but not tricky.</a:t>
            </a:r>
          </a:p>
          <a:p>
            <a:r>
              <a:rPr lang="en-US" dirty="0" smtClean="0"/>
              <a:t>Avoid using “except” and “not” in question 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</a:p>
          <a:p>
            <a:r>
              <a:rPr lang="en-US" dirty="0" smtClean="0"/>
              <a:t>Rubrics</a:t>
            </a:r>
          </a:p>
          <a:p>
            <a:r>
              <a:rPr lang="en-US" dirty="0" smtClean="0"/>
              <a:t>Sample response</a:t>
            </a:r>
          </a:p>
          <a:p>
            <a:r>
              <a:rPr lang="en-US" dirty="0" smtClean="0"/>
              <a:t>Scoring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i="1" dirty="0" smtClean="0"/>
              <a:t>Create a Scope and Sequence </a:t>
            </a:r>
          </a:p>
          <a:p>
            <a:r>
              <a:rPr lang="en-US" sz="3400" dirty="0" smtClean="0"/>
              <a:t>KUD format</a:t>
            </a:r>
          </a:p>
          <a:p>
            <a:r>
              <a:rPr lang="en-US" sz="3400" dirty="0" smtClean="0"/>
              <a:t>Aligned to all CCSS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</a:t>
            </a:r>
            <a:r>
              <a:rPr lang="en-US" sz="1800" dirty="0" smtClean="0">
                <a:solidFill>
                  <a:srgbClr val="FF0000"/>
                </a:solidFill>
              </a:rPr>
              <a:t>*Use checklist when done.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the standards not the textbook.</a:t>
            </a:r>
          </a:p>
          <a:p>
            <a:r>
              <a:rPr lang="en-US" dirty="0" smtClean="0"/>
              <a:t>Paraphrase the standards into KUDs</a:t>
            </a:r>
          </a:p>
          <a:p>
            <a:r>
              <a:rPr lang="en-US" dirty="0" smtClean="0"/>
              <a:t>All CCSS will be integrated: RI, RL, W, L, SL</a:t>
            </a:r>
          </a:p>
          <a:p>
            <a:r>
              <a:rPr lang="en-US" dirty="0" smtClean="0"/>
              <a:t>KUD literacy organizers are not a unit</a:t>
            </a:r>
          </a:p>
          <a:p>
            <a:r>
              <a:rPr lang="en-US" dirty="0" smtClean="0"/>
              <a:t>Unit time frame HS 8-13 meetings/MS 2-5 weeks</a:t>
            </a:r>
          </a:p>
          <a:p>
            <a:r>
              <a:rPr lang="en-US" dirty="0" smtClean="0"/>
              <a:t>Number the units in the order you wish to teach them</a:t>
            </a:r>
          </a:p>
          <a:p>
            <a:r>
              <a:rPr lang="en-US" dirty="0" smtClean="0"/>
              <a:t>Adjustments </a:t>
            </a:r>
            <a:r>
              <a:rPr lang="en-US" dirty="0" smtClean="0"/>
              <a:t>may be necessary</a:t>
            </a:r>
          </a:p>
          <a:p>
            <a:r>
              <a:rPr lang="en-US" dirty="0" smtClean="0"/>
              <a:t>50/50 yearly instructional balance</a:t>
            </a:r>
            <a:endParaRPr lang="en-US" dirty="0" smtClean="0"/>
          </a:p>
          <a:p>
            <a:r>
              <a:rPr lang="en-US" dirty="0" smtClean="0"/>
              <a:t>Space in calendar for </a:t>
            </a:r>
            <a:r>
              <a:rPr lang="en-US" dirty="0" smtClean="0"/>
              <a:t>review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KUD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760751"/>
              </p:ext>
            </p:extLst>
          </p:nvPr>
        </p:nvGraphicFramePr>
        <p:xfrm>
          <a:off x="1447800" y="2133600"/>
          <a:ext cx="6477000" cy="3603625"/>
        </p:xfrm>
        <a:graphic>
          <a:graphicData uri="http://schemas.openxmlformats.org/drawingml/2006/table">
            <a:tbl>
              <a:tblPr firstRow="1" firstCol="1" bandRow="1"/>
              <a:tblGrid>
                <a:gridCol w="1509108"/>
                <a:gridCol w="1708266"/>
                <a:gridCol w="1202226"/>
                <a:gridCol w="990600"/>
                <a:gridCol w="1066800"/>
              </a:tblGrid>
              <a:tr h="883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Understand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CCSS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</a:t>
                      </a:r>
                      <a:r>
                        <a:rPr lang="en-US" sz="1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ocabulary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Big Ideas,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Key learning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be more than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Skills </a:t>
                      </a:r>
                      <a:r>
                        <a:rPr lang="en-US" sz="1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</a:t>
                      </a:r>
                      <a:r>
                        <a:rPr lang="en-US" sz="1900">
                          <a:effectLst/>
                          <a:latin typeface="Calibri"/>
                          <a:ea typeface="Calibri"/>
                          <a:cs typeface="Times New Roman"/>
                        </a:rPr>
                        <a:t> activities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(e.g.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RI4)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Use on Day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15" marR="66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Create </a:t>
            </a:r>
            <a:r>
              <a:rPr lang="en-US" sz="4000" i="1" dirty="0" smtClean="0"/>
              <a:t>SLMs for each of the KUDs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Vocabulary section should include ONLY new words from “know”</a:t>
            </a:r>
            <a:endParaRPr lang="en-US" dirty="0" smtClean="0"/>
          </a:p>
          <a:p>
            <a:r>
              <a:rPr lang="en-US" dirty="0" smtClean="0"/>
              <a:t>Extended Thinking Lessons- 50% of concepts</a:t>
            </a:r>
          </a:p>
          <a:p>
            <a:r>
              <a:rPr lang="en-US" dirty="0" smtClean="0"/>
              <a:t>MS LEQ</a:t>
            </a:r>
            <a:r>
              <a:rPr lang="en-US" dirty="0" smtClean="0"/>
              <a:t>= 1 lesson= 1-3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HS LEQ= 1 lesson= 1-2 meetings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51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Map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Acquisition Lesson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2057400"/>
            <a:ext cx="2944368" cy="822960"/>
          </a:xfrm>
        </p:spPr>
        <p:txBody>
          <a:bodyPr/>
          <a:lstStyle/>
          <a:p>
            <a:r>
              <a:rPr lang="en-US" dirty="0" smtClean="0"/>
              <a:t>Extending Thinking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Designed to help learners acquire new knowledge, concepts or skills.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It deepens understanding, giving students an opportunity to think on a higher </a:t>
            </a:r>
            <a:r>
              <a:rPr lang="en-US" dirty="0" smtClean="0"/>
              <a:t>level </a:t>
            </a:r>
            <a:r>
              <a:rPr lang="en-US" dirty="0" smtClean="0"/>
              <a:t>(8 LFS strategies</a:t>
            </a:r>
            <a:r>
              <a:rPr lang="en-US" dirty="0" smtClean="0"/>
              <a:t>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5562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*Extending Thinking is the #1 strategy which impacts achievement.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i="1" dirty="0" smtClean="0"/>
              <a:t>Create 3 District Common Assessments </a:t>
            </a:r>
          </a:p>
          <a:p>
            <a:pPr marL="0" indent="0" algn="ctr">
              <a:buNone/>
            </a:pPr>
            <a:r>
              <a:rPr lang="en-US" sz="4000" i="1" dirty="0" smtClean="0"/>
              <a:t>(</a:t>
            </a:r>
            <a:r>
              <a:rPr lang="en-US" sz="4000" i="1" dirty="0" err="1" smtClean="0"/>
              <a:t>dataservice</a:t>
            </a:r>
            <a:r>
              <a:rPr lang="en-US" sz="4000" i="1" dirty="0" smtClean="0"/>
              <a:t>)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Beginning template available , assessments subject to change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8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</a:t>
            </a:r>
            <a:r>
              <a:rPr lang="en-US" dirty="0" smtClean="0"/>
              <a:t>reads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 err="1" smtClean="0"/>
              <a:t>lexile</a:t>
            </a:r>
            <a:r>
              <a:rPr lang="en-US" dirty="0" smtClean="0"/>
              <a:t> and readability measures for appropriate complexity</a:t>
            </a:r>
          </a:p>
          <a:p>
            <a:r>
              <a:rPr lang="en-US" dirty="0" smtClean="0"/>
              <a:t>Genres </a:t>
            </a:r>
            <a:r>
              <a:rPr lang="en-US" dirty="0" smtClean="0"/>
              <a:t>should match unit standards</a:t>
            </a:r>
          </a:p>
          <a:p>
            <a:r>
              <a:rPr lang="en-US" dirty="0" smtClean="0"/>
              <a:t>Paired texts</a:t>
            </a:r>
          </a:p>
          <a:p>
            <a:r>
              <a:rPr lang="en-US" dirty="0" smtClean="0"/>
              <a:t>Texts may be altered provided notation is made (e.g. retold by… adapted by…)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232</TotalTime>
  <Words>354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Summer Planning “On the Road to Rigor”</vt:lpstr>
      <vt:lpstr>Day 1 Objective</vt:lpstr>
      <vt:lpstr>Reminders</vt:lpstr>
      <vt:lpstr>Sample KUD</vt:lpstr>
      <vt:lpstr>Day 2 Objective</vt:lpstr>
      <vt:lpstr>Reminders</vt:lpstr>
      <vt:lpstr>Student Learning Map</vt:lpstr>
      <vt:lpstr>Day 3 Objective</vt:lpstr>
      <vt:lpstr>Texts</vt:lpstr>
      <vt:lpstr>Questions</vt:lpstr>
      <vt:lpstr>Scoring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Planning</dc:title>
  <dc:creator>Colonial School District</dc:creator>
  <cp:lastModifiedBy>Colonial School District</cp:lastModifiedBy>
  <cp:revision>21</cp:revision>
  <dcterms:created xsi:type="dcterms:W3CDTF">2012-05-23T14:27:49Z</dcterms:created>
  <dcterms:modified xsi:type="dcterms:W3CDTF">2012-05-31T13:57:04Z</dcterms:modified>
</cp:coreProperties>
</file>